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16"/>
  </p:notesMasterIdLst>
  <p:sldIdLst>
    <p:sldId id="256" r:id="rId2"/>
    <p:sldId id="265" r:id="rId3"/>
    <p:sldId id="266" r:id="rId4"/>
    <p:sldId id="267" r:id="rId5"/>
    <p:sldId id="268" r:id="rId6"/>
    <p:sldId id="257" r:id="rId7"/>
    <p:sldId id="262" r:id="rId8"/>
    <p:sldId id="269" r:id="rId9"/>
    <p:sldId id="271" r:id="rId10"/>
    <p:sldId id="270" r:id="rId11"/>
    <p:sldId id="272" r:id="rId12"/>
    <p:sldId id="264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1" r:id="rId23"/>
    <p:sldId id="292" r:id="rId24"/>
    <p:sldId id="350" r:id="rId25"/>
    <p:sldId id="293" r:id="rId26"/>
    <p:sldId id="295" r:id="rId27"/>
    <p:sldId id="294" r:id="rId28"/>
    <p:sldId id="296" r:id="rId29"/>
    <p:sldId id="302" r:id="rId30"/>
    <p:sldId id="297" r:id="rId31"/>
    <p:sldId id="298" r:id="rId32"/>
    <p:sldId id="360" r:id="rId33"/>
    <p:sldId id="299" r:id="rId34"/>
    <p:sldId id="300" r:id="rId35"/>
    <p:sldId id="301" r:id="rId36"/>
    <p:sldId id="303" r:id="rId37"/>
    <p:sldId id="304" r:id="rId38"/>
    <p:sldId id="379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312" r:id="rId47"/>
    <p:sldId id="313" r:id="rId48"/>
    <p:sldId id="314" r:id="rId49"/>
    <p:sldId id="315" r:id="rId50"/>
    <p:sldId id="316" r:id="rId51"/>
    <p:sldId id="317" r:id="rId52"/>
    <p:sldId id="318" r:id="rId53"/>
    <p:sldId id="356" r:id="rId54"/>
    <p:sldId id="361" r:id="rId55"/>
    <p:sldId id="377" r:id="rId56"/>
    <p:sldId id="319" r:id="rId57"/>
    <p:sldId id="363" r:id="rId58"/>
    <p:sldId id="375" r:id="rId59"/>
    <p:sldId id="364" r:id="rId60"/>
    <p:sldId id="376" r:id="rId61"/>
    <p:sldId id="362" r:id="rId62"/>
    <p:sldId id="365" r:id="rId63"/>
    <p:sldId id="320" r:id="rId64"/>
    <p:sldId id="366" r:id="rId65"/>
    <p:sldId id="321" r:id="rId66"/>
    <p:sldId id="322" r:id="rId67"/>
    <p:sldId id="325" r:id="rId68"/>
    <p:sldId id="326" r:id="rId69"/>
    <p:sldId id="327" r:id="rId70"/>
    <p:sldId id="323" r:id="rId71"/>
    <p:sldId id="324" r:id="rId72"/>
    <p:sldId id="328" r:id="rId73"/>
    <p:sldId id="329" r:id="rId74"/>
    <p:sldId id="336" r:id="rId75"/>
    <p:sldId id="367" r:id="rId76"/>
    <p:sldId id="330" r:id="rId77"/>
    <p:sldId id="378" r:id="rId78"/>
    <p:sldId id="331" r:id="rId79"/>
    <p:sldId id="353" r:id="rId80"/>
    <p:sldId id="354" r:id="rId81"/>
    <p:sldId id="355" r:id="rId82"/>
    <p:sldId id="333" r:id="rId83"/>
    <p:sldId id="335" r:id="rId84"/>
    <p:sldId id="337" r:id="rId85"/>
    <p:sldId id="338" r:id="rId86"/>
    <p:sldId id="342" r:id="rId87"/>
    <p:sldId id="343" r:id="rId88"/>
    <p:sldId id="344" r:id="rId89"/>
    <p:sldId id="263" r:id="rId90"/>
    <p:sldId id="275" r:id="rId91"/>
    <p:sldId id="334" r:id="rId92"/>
    <p:sldId id="276" r:id="rId93"/>
    <p:sldId id="339" r:id="rId94"/>
    <p:sldId id="277" r:id="rId95"/>
    <p:sldId id="340" r:id="rId96"/>
    <p:sldId id="278" r:id="rId97"/>
    <p:sldId id="341" r:id="rId98"/>
    <p:sldId id="347" r:id="rId99"/>
    <p:sldId id="372" r:id="rId100"/>
    <p:sldId id="373" r:id="rId101"/>
    <p:sldId id="279" r:id="rId102"/>
    <p:sldId id="348" r:id="rId103"/>
    <p:sldId id="349" r:id="rId104"/>
    <p:sldId id="280" r:id="rId105"/>
    <p:sldId id="374" r:id="rId106"/>
    <p:sldId id="358" r:id="rId107"/>
    <p:sldId id="369" r:id="rId108"/>
    <p:sldId id="352" r:id="rId109"/>
    <p:sldId id="359" r:id="rId110"/>
    <p:sldId id="371" r:id="rId111"/>
    <p:sldId id="368" r:id="rId112"/>
    <p:sldId id="370" r:id="rId113"/>
    <p:sldId id="357" r:id="rId114"/>
    <p:sldId id="346" r:id="rId1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31"/>
  </p:normalViewPr>
  <p:slideViewPr>
    <p:cSldViewPr snapToGrid="0" snapToObjects="1">
      <p:cViewPr varScale="1">
        <p:scale>
          <a:sx n="76" d="100"/>
          <a:sy n="76" d="100"/>
        </p:scale>
        <p:origin x="21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notesMaster" Target="notesMasters/notesMaster1.xml"/><Relationship Id="rId117" Type="http://schemas.openxmlformats.org/officeDocument/2006/relationships/presProps" Target="presProps.xml"/><Relationship Id="rId118" Type="http://schemas.openxmlformats.org/officeDocument/2006/relationships/viewProps" Target="viewProps.xml"/><Relationship Id="rId119" Type="http://schemas.openxmlformats.org/officeDocument/2006/relationships/theme" Target="theme/theme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B4D92-47B6-EC4B-9B65-137C364146CA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668C7-0E12-9448-9DD1-125B377D4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698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B9C4E6E5-746B-724A-8F62-DACADA3D26D8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1534E991-EEBA-4042-B0E6-F13399474F8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E6E5-746B-724A-8F62-DACADA3D26D8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E991-EEBA-4042-B0E6-F13399474F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E6E5-746B-724A-8F62-DACADA3D26D8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E991-EEBA-4042-B0E6-F13399474F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E6E5-746B-724A-8F62-DACADA3D26D8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E991-EEBA-4042-B0E6-F13399474F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E6E5-746B-724A-8F62-DACADA3D26D8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E991-EEBA-4042-B0E6-F13399474F8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E6E5-746B-724A-8F62-DACADA3D26D8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E991-EEBA-4042-B0E6-F13399474F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E6E5-746B-724A-8F62-DACADA3D26D8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E991-EEBA-4042-B0E6-F13399474F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E6E5-746B-724A-8F62-DACADA3D26D8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E991-EEBA-4042-B0E6-F13399474F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E6E5-746B-724A-8F62-DACADA3D26D8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E991-EEBA-4042-B0E6-F13399474F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E6E5-746B-724A-8F62-DACADA3D26D8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E991-EEBA-4042-B0E6-F13399474F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E6E5-746B-724A-8F62-DACADA3D26D8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E991-EEBA-4042-B0E6-F13399474F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B9C4E6E5-746B-724A-8F62-DACADA3D26D8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1534E991-EEBA-4042-B0E6-F13399474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15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jp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jp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jp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jp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8.jp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0.png"/><Relationship Id="rId6" Type="http://schemas.openxmlformats.org/officeDocument/2006/relationships/image" Target="../media/image44.png"/><Relationship Id="rId7" Type="http://schemas.openxmlformats.org/officeDocument/2006/relationships/image" Target="../media/image41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png"/><Relationship Id="rId1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png"/><Relationship Id="rId20" Type="http://schemas.openxmlformats.org/officeDocument/2006/relationships/image" Target="../media/image57.png"/><Relationship Id="rId10" Type="http://schemas.openxmlformats.org/officeDocument/2006/relationships/image" Target="../media/image46.png"/><Relationship Id="rId11" Type="http://schemas.openxmlformats.org/officeDocument/2006/relationships/image" Target="../media/image520.png"/><Relationship Id="rId12" Type="http://schemas.openxmlformats.org/officeDocument/2006/relationships/image" Target="../media/image530.png"/><Relationship Id="rId13" Type="http://schemas.openxmlformats.org/officeDocument/2006/relationships/image" Target="../media/image54.png"/><Relationship Id="rId14" Type="http://schemas.openxmlformats.org/officeDocument/2006/relationships/image" Target="../media/image41.png"/><Relationship Id="rId15" Type="http://schemas.openxmlformats.org/officeDocument/2006/relationships/image" Target="../media/image45.png"/><Relationship Id="rId16" Type="http://schemas.openxmlformats.org/officeDocument/2006/relationships/image" Target="../media/image47.png"/><Relationship Id="rId17" Type="http://schemas.openxmlformats.org/officeDocument/2006/relationships/image" Target="../media/image55.png"/><Relationship Id="rId18" Type="http://schemas.openxmlformats.org/officeDocument/2006/relationships/image" Target="../media/image48.png"/><Relationship Id="rId19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90.png"/><Relationship Id="rId6" Type="http://schemas.openxmlformats.org/officeDocument/2006/relationships/image" Target="../media/image500.png"/><Relationship Id="rId7" Type="http://schemas.openxmlformats.org/officeDocument/2006/relationships/image" Target="../media/image510.png"/><Relationship Id="rId8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png"/><Relationship Id="rId20" Type="http://schemas.openxmlformats.org/officeDocument/2006/relationships/image" Target="../media/image57.png"/><Relationship Id="rId21" Type="http://schemas.openxmlformats.org/officeDocument/2006/relationships/image" Target="../media/image61.png"/><Relationship Id="rId10" Type="http://schemas.openxmlformats.org/officeDocument/2006/relationships/image" Target="../media/image46.png"/><Relationship Id="rId11" Type="http://schemas.openxmlformats.org/officeDocument/2006/relationships/image" Target="../media/image58.png"/><Relationship Id="rId12" Type="http://schemas.openxmlformats.org/officeDocument/2006/relationships/image" Target="../media/image530.png"/><Relationship Id="rId13" Type="http://schemas.openxmlformats.org/officeDocument/2006/relationships/image" Target="../media/image54.png"/><Relationship Id="rId14" Type="http://schemas.openxmlformats.org/officeDocument/2006/relationships/image" Target="../media/image41.png"/><Relationship Id="rId15" Type="http://schemas.openxmlformats.org/officeDocument/2006/relationships/image" Target="../media/image45.png"/><Relationship Id="rId16" Type="http://schemas.openxmlformats.org/officeDocument/2006/relationships/image" Target="../media/image47.png"/><Relationship Id="rId17" Type="http://schemas.openxmlformats.org/officeDocument/2006/relationships/image" Target="../media/image59.png"/><Relationship Id="rId18" Type="http://schemas.openxmlformats.org/officeDocument/2006/relationships/image" Target="../media/image48.png"/><Relationship Id="rId19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90.png"/><Relationship Id="rId6" Type="http://schemas.openxmlformats.org/officeDocument/2006/relationships/image" Target="../media/image500.png"/><Relationship Id="rId7" Type="http://schemas.openxmlformats.org/officeDocument/2006/relationships/image" Target="../media/image510.png"/><Relationship Id="rId8" Type="http://schemas.openxmlformats.org/officeDocument/2006/relationships/image" Target="../media/image40.png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1.png"/><Relationship Id="rId20" Type="http://schemas.openxmlformats.org/officeDocument/2006/relationships/image" Target="../media/image64.png"/><Relationship Id="rId21" Type="http://schemas.openxmlformats.org/officeDocument/2006/relationships/image" Target="../media/image41.png"/><Relationship Id="rId22" Type="http://schemas.openxmlformats.org/officeDocument/2006/relationships/image" Target="../media/image45.png"/><Relationship Id="rId23" Type="http://schemas.openxmlformats.org/officeDocument/2006/relationships/image" Target="../media/image47.png"/><Relationship Id="rId24" Type="http://schemas.openxmlformats.org/officeDocument/2006/relationships/image" Target="../media/image55.png"/><Relationship Id="rId25" Type="http://schemas.openxmlformats.org/officeDocument/2006/relationships/image" Target="../media/image48.png"/><Relationship Id="rId26" Type="http://schemas.openxmlformats.org/officeDocument/2006/relationships/image" Target="../media/image56.png"/><Relationship Id="rId27" Type="http://schemas.openxmlformats.org/officeDocument/2006/relationships/image" Target="../media/image57.png"/><Relationship Id="rId28" Type="http://schemas.openxmlformats.org/officeDocument/2006/relationships/image" Target="../media/image65.png"/><Relationship Id="rId29" Type="http://schemas.openxmlformats.org/officeDocument/2006/relationships/image" Target="../media/image66.png"/><Relationship Id="rId30" Type="http://schemas.openxmlformats.org/officeDocument/2006/relationships/image" Target="../media/image67.png"/><Relationship Id="rId10" Type="http://schemas.openxmlformats.org/officeDocument/2006/relationships/image" Target="../media/image510.png"/><Relationship Id="rId11" Type="http://schemas.openxmlformats.org/officeDocument/2006/relationships/image" Target="../media/image40.png"/><Relationship Id="rId12" Type="http://schemas.openxmlformats.org/officeDocument/2006/relationships/image" Target="../media/image44.png"/><Relationship Id="rId13" Type="http://schemas.openxmlformats.org/officeDocument/2006/relationships/image" Target="../media/image46.png"/><Relationship Id="rId14" Type="http://schemas.openxmlformats.org/officeDocument/2006/relationships/image" Target="../media/image520.png"/><Relationship Id="rId15" Type="http://schemas.openxmlformats.org/officeDocument/2006/relationships/image" Target="../media/image530.png"/><Relationship Id="rId16" Type="http://schemas.openxmlformats.org/officeDocument/2006/relationships/image" Target="../media/image611.png"/><Relationship Id="rId17" Type="http://schemas.openxmlformats.org/officeDocument/2006/relationships/image" Target="../media/image62.png"/><Relationship Id="rId18" Type="http://schemas.openxmlformats.org/officeDocument/2006/relationships/image" Target="../media/image54.png"/><Relationship Id="rId19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90.png"/><Relationship Id="rId6" Type="http://schemas.openxmlformats.org/officeDocument/2006/relationships/image" Target="../media/image500.png"/><Relationship Id="rId7" Type="http://schemas.openxmlformats.org/officeDocument/2006/relationships/image" Target="../media/image580.png"/><Relationship Id="rId8" Type="http://schemas.openxmlformats.org/officeDocument/2006/relationships/image" Target="../media/image590.png"/></Relationships>
</file>

<file path=ppt/slides/_rels/slide62.xml.rels><?xml version="1.0" encoding="UTF-8" standalone="yes"?>
<Relationships xmlns="http://schemas.openxmlformats.org/package/2006/relationships"><Relationship Id="rId20" Type="http://schemas.openxmlformats.org/officeDocument/2006/relationships/image" Target="../media/image611.png"/><Relationship Id="rId21" Type="http://schemas.openxmlformats.org/officeDocument/2006/relationships/image" Target="../media/image62.png"/><Relationship Id="rId22" Type="http://schemas.openxmlformats.org/officeDocument/2006/relationships/image" Target="../media/image72.png"/><Relationship Id="rId23" Type="http://schemas.openxmlformats.org/officeDocument/2006/relationships/image" Target="../media/image54.png"/><Relationship Id="rId24" Type="http://schemas.openxmlformats.org/officeDocument/2006/relationships/image" Target="../media/image63.png"/><Relationship Id="rId25" Type="http://schemas.openxmlformats.org/officeDocument/2006/relationships/image" Target="../media/image64.png"/><Relationship Id="rId26" Type="http://schemas.openxmlformats.org/officeDocument/2006/relationships/image" Target="../media/image73.png"/><Relationship Id="rId27" Type="http://schemas.openxmlformats.org/officeDocument/2006/relationships/image" Target="../media/image41.png"/><Relationship Id="rId28" Type="http://schemas.openxmlformats.org/officeDocument/2006/relationships/image" Target="../media/image45.png"/><Relationship Id="rId29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90.png"/><Relationship Id="rId30" Type="http://schemas.openxmlformats.org/officeDocument/2006/relationships/image" Target="../media/image55.png"/><Relationship Id="rId31" Type="http://schemas.openxmlformats.org/officeDocument/2006/relationships/image" Target="../media/image48.png"/><Relationship Id="rId32" Type="http://schemas.openxmlformats.org/officeDocument/2006/relationships/image" Target="../media/image56.png"/><Relationship Id="rId9" Type="http://schemas.openxmlformats.org/officeDocument/2006/relationships/image" Target="../media/image68.png"/><Relationship Id="rId6" Type="http://schemas.openxmlformats.org/officeDocument/2006/relationships/image" Target="../media/image500.png"/><Relationship Id="rId7" Type="http://schemas.openxmlformats.org/officeDocument/2006/relationships/image" Target="../media/image580.png"/><Relationship Id="rId8" Type="http://schemas.openxmlformats.org/officeDocument/2006/relationships/image" Target="../media/image590.png"/><Relationship Id="rId33" Type="http://schemas.openxmlformats.org/officeDocument/2006/relationships/image" Target="../media/image57.png"/><Relationship Id="rId34" Type="http://schemas.openxmlformats.org/officeDocument/2006/relationships/image" Target="../media/image65.png"/><Relationship Id="rId35" Type="http://schemas.openxmlformats.org/officeDocument/2006/relationships/image" Target="../media/image66.png"/><Relationship Id="rId36" Type="http://schemas.openxmlformats.org/officeDocument/2006/relationships/image" Target="../media/image74.png"/><Relationship Id="rId10" Type="http://schemas.openxmlformats.org/officeDocument/2006/relationships/image" Target="../media/image69.png"/><Relationship Id="rId11" Type="http://schemas.openxmlformats.org/officeDocument/2006/relationships/image" Target="../media/image601.png"/><Relationship Id="rId12" Type="http://schemas.openxmlformats.org/officeDocument/2006/relationships/image" Target="../media/image70.png"/><Relationship Id="rId13" Type="http://schemas.openxmlformats.org/officeDocument/2006/relationships/image" Target="../media/image510.png"/><Relationship Id="rId14" Type="http://schemas.openxmlformats.org/officeDocument/2006/relationships/image" Target="../media/image71.png"/><Relationship Id="rId15" Type="http://schemas.openxmlformats.org/officeDocument/2006/relationships/image" Target="../media/image40.png"/><Relationship Id="rId16" Type="http://schemas.openxmlformats.org/officeDocument/2006/relationships/image" Target="../media/image44.png"/><Relationship Id="rId17" Type="http://schemas.openxmlformats.org/officeDocument/2006/relationships/image" Target="../media/image46.png"/><Relationship Id="rId18" Type="http://schemas.openxmlformats.org/officeDocument/2006/relationships/image" Target="../media/image520.png"/><Relationship Id="rId19" Type="http://schemas.openxmlformats.org/officeDocument/2006/relationships/image" Target="../media/image530.png"/><Relationship Id="rId37" Type="http://schemas.openxmlformats.org/officeDocument/2006/relationships/image" Target="../media/image67.png"/><Relationship Id="rId38" Type="http://schemas.openxmlformats.org/officeDocument/2006/relationships/image" Target="../media/image75.png"/><Relationship Id="rId39" Type="http://schemas.openxmlformats.org/officeDocument/2006/relationships/image" Target="../media/image76.png"/><Relationship Id="rId40" Type="http://schemas.openxmlformats.org/officeDocument/2006/relationships/image" Target="../media/image77.png"/><Relationship Id="rId41" Type="http://schemas.openxmlformats.org/officeDocument/2006/relationships/image" Target="../media/image78.png"/><Relationship Id="rId42" Type="http://schemas.openxmlformats.org/officeDocument/2006/relationships/image" Target="../media/image7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3.png"/><Relationship Id="rId12" Type="http://schemas.openxmlformats.org/officeDocument/2006/relationships/image" Target="../media/image64.png"/><Relationship Id="rId13" Type="http://schemas.openxmlformats.org/officeDocument/2006/relationships/image" Target="../media/image73.png"/><Relationship Id="rId14" Type="http://schemas.openxmlformats.org/officeDocument/2006/relationships/image" Target="../media/image81.png"/><Relationship Id="rId15" Type="http://schemas.openxmlformats.org/officeDocument/2006/relationships/image" Target="../media/image48.png"/><Relationship Id="rId16" Type="http://schemas.openxmlformats.org/officeDocument/2006/relationships/image" Target="../media/image56.png"/><Relationship Id="rId17" Type="http://schemas.openxmlformats.org/officeDocument/2006/relationships/image" Target="../media/image82.png"/><Relationship Id="rId18" Type="http://schemas.openxmlformats.org/officeDocument/2006/relationships/image" Target="../media/image83.png"/><Relationship Id="rId19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2.png"/><Relationship Id="rId4" Type="http://schemas.openxmlformats.org/officeDocument/2006/relationships/image" Target="../media/image500.png"/><Relationship Id="rId5" Type="http://schemas.openxmlformats.org/officeDocument/2006/relationships/image" Target="../media/image580.png"/><Relationship Id="rId6" Type="http://schemas.openxmlformats.org/officeDocument/2006/relationships/image" Target="../media/image68.png"/><Relationship Id="rId7" Type="http://schemas.openxmlformats.org/officeDocument/2006/relationships/image" Target="../media/image40.png"/><Relationship Id="rId8" Type="http://schemas.openxmlformats.org/officeDocument/2006/relationships/image" Target="../media/image44.png"/><Relationship Id="rId9" Type="http://schemas.openxmlformats.org/officeDocument/2006/relationships/image" Target="../media/image80.png"/><Relationship Id="rId10" Type="http://schemas.openxmlformats.org/officeDocument/2006/relationships/image" Target="../media/image5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0.png"/><Relationship Id="rId3" Type="http://schemas.openxmlformats.org/officeDocument/2006/relationships/image" Target="../media/image63.jp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3" Type="http://schemas.openxmlformats.org/officeDocument/2006/relationships/image" Target="../media/image8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3" Type="http://schemas.openxmlformats.org/officeDocument/2006/relationships/image" Target="../media/image85.jp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3" Type="http://schemas.openxmlformats.org/officeDocument/2006/relationships/image" Target="../media/image85.jp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0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0.png"/><Relationship Id="rId3" Type="http://schemas.openxmlformats.org/officeDocument/2006/relationships/image" Target="../media/image105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10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4" Type="http://schemas.openxmlformats.org/officeDocument/2006/relationships/image" Target="../media/image7.png"/><Relationship Id="rId5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110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Relationship Id="rId3" Type="http://schemas.openxmlformats.org/officeDocument/2006/relationships/image" Target="../media/image102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Relationship Id="rId3" Type="http://schemas.openxmlformats.org/officeDocument/2006/relationships/image" Target="../media/image112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Deep</a:t>
            </a:r>
            <a:br>
              <a:rPr lang="en-US" dirty="0" smtClean="0"/>
            </a:br>
            <a:r>
              <a:rPr lang="en-US" dirty="0" smtClean="0"/>
              <a:t>Reinforcement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Aaron Schumacher</a:t>
            </a:r>
          </a:p>
          <a:p>
            <a:r>
              <a:rPr lang="en-US" dirty="0" smtClean="0"/>
              <a:t>Data Science DC</a:t>
            </a:r>
          </a:p>
          <a:p>
            <a:r>
              <a:rPr lang="en-US" dirty="0" smtClean="0"/>
              <a:t>2017-11-14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175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Tetris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857" y="2177143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4722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Architecture Search (NAS)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policy gradient where the actions design a neural net</a:t>
            </a:r>
          </a:p>
          <a:p>
            <a:r>
              <a:rPr lang="en-US" sz="2400" dirty="0" smtClean="0"/>
              <a:t>reward is validation set performance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802" y="2984500"/>
            <a:ext cx="86995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8900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560" y="365760"/>
            <a:ext cx="6350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515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15" y="0"/>
            <a:ext cx="97135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6103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89" y="0"/>
            <a:ext cx="92657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2057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obot control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60" y="1902682"/>
            <a:ext cx="6797139" cy="452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46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self-driving cars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867" y="2171700"/>
            <a:ext cx="9144000" cy="46863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interest</a:t>
            </a:r>
          </a:p>
          <a:p>
            <a:r>
              <a:rPr lang="en-US" sz="4000" dirty="0" smtClean="0"/>
              <a:t>results?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8531159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DotA 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2171700"/>
            <a:ext cx="91440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0565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65297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960" y="0"/>
            <a:ext cx="8290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4059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einforcement </a:t>
            </a:r>
            <a:r>
              <a:rPr lang="en-US" dirty="0"/>
              <a:t>l</a:t>
            </a:r>
            <a:r>
              <a:rPr lang="en-US" dirty="0" smtClean="0"/>
              <a:t>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𝑟</m:t>
                    </m:r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</m:oMath>
                </a14:m>
                <a:endParaRPr lang="en-US" sz="3600" dirty="0" smtClean="0"/>
              </a:p>
              <a:p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</m:oMath>
                </a14:m>
                <a:endParaRPr lang="en-US" sz="3600" dirty="0" smtClean="0"/>
              </a:p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r>
                      <a:rPr lang="en-US" sz="3600" b="0" i="1" smtClean="0">
                        <a:latin typeface="Cambria Math" charset="0"/>
                      </a:rPr>
                      <m:t>: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s-I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</m:nary>
                  </m:oMath>
                </a14:m>
                <a:endParaRPr lang="en-US" sz="3600" dirty="0" smtClean="0"/>
              </a:p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𝑞</m:t>
                    </m:r>
                    <m:r>
                      <a:rPr lang="en-US" sz="3600" b="0" i="1" smtClean="0">
                        <a:latin typeface="Cambria Math" charset="0"/>
                      </a:rPr>
                      <m:t>: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</a:rPr>
                      <m:t>𝑎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s-I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</m:nary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1457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840" y="2018804"/>
            <a:ext cx="7841673" cy="441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80242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lure and limits of RL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seems like </a:t>
            </a:r>
            <a:r>
              <a:rPr lang="en-US" sz="3600" dirty="0" smtClean="0"/>
              <a:t>AI (?)</a:t>
            </a:r>
            <a:endParaRPr lang="en-US" sz="3600" dirty="0" smtClean="0"/>
          </a:p>
          <a:p>
            <a:r>
              <a:rPr lang="en-US" sz="3600" dirty="0" smtClean="0"/>
              <a:t>needs so much data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8371661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architectures for </a:t>
            </a:r>
            <a:r>
              <a:rPr lang="en-US" dirty="0" smtClean="0"/>
              <a:t>deep RL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feature engineering can still matter</a:t>
            </a:r>
          </a:p>
          <a:p>
            <a:r>
              <a:rPr lang="en-US" sz="2800" dirty="0" smtClean="0"/>
              <a:t>if using </a:t>
            </a:r>
            <a:r>
              <a:rPr lang="en-US" sz="2800" dirty="0" smtClean="0"/>
              <a:t>pixels:</a:t>
            </a:r>
          </a:p>
          <a:p>
            <a:pPr lvl="1"/>
            <a:r>
              <a:rPr lang="en-US" sz="2400" dirty="0" smtClean="0"/>
              <a:t>often simpler than state-of-the-art for supervised </a:t>
            </a:r>
          </a:p>
          <a:p>
            <a:pPr lvl="1"/>
            <a:r>
              <a:rPr lang="en-US" sz="2400" dirty="0" smtClean="0"/>
              <a:t>don’t pool away location information if you need it</a:t>
            </a:r>
          </a:p>
          <a:p>
            <a:r>
              <a:rPr lang="en-US" sz="2600" dirty="0" smtClean="0"/>
              <a:t>consider using multiple outputs</a:t>
            </a:r>
          </a:p>
          <a:p>
            <a:r>
              <a:rPr lang="en-US" sz="2600" dirty="0" smtClean="0"/>
              <a:t>consider phrasing regression as </a:t>
            </a:r>
            <a:r>
              <a:rPr lang="en-US" sz="2600" dirty="0" smtClean="0"/>
              <a:t>classification</a:t>
            </a:r>
          </a:p>
          <a:p>
            <a:r>
              <a:rPr lang="en-US" sz="2600" dirty="0" smtClean="0"/>
              <a:t>room for big advancements</a:t>
            </a: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57097555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6599428" cy="4351337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Should you use reinforcement learning?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0495120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98358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</a:t>
            </a:r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planspace.org has these slides and links for all resources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Brief Survey of Deep Reinforcement </a:t>
            </a:r>
            <a:r>
              <a:rPr lang="en-US" dirty="0" smtClean="0"/>
              <a:t>Learning (paper)</a:t>
            </a:r>
            <a:endParaRPr lang="en-US" dirty="0"/>
          </a:p>
          <a:p>
            <a:r>
              <a:rPr lang="en-US" dirty="0" smtClean="0"/>
              <a:t>Karpathy’s Pong from </a:t>
            </a:r>
            <a:r>
              <a:rPr lang="en-US" dirty="0" smtClean="0"/>
              <a:t>Pixels (blog post)</a:t>
            </a:r>
            <a:endParaRPr lang="en-US" dirty="0" smtClean="0"/>
          </a:p>
          <a:p>
            <a:r>
              <a:rPr lang="en-US" dirty="0" smtClean="0"/>
              <a:t>Reinforcement Learning: An </a:t>
            </a:r>
            <a:r>
              <a:rPr lang="en-US" dirty="0" smtClean="0"/>
              <a:t>Introduction (textbook)</a:t>
            </a:r>
            <a:endParaRPr lang="en-US" dirty="0" smtClean="0"/>
          </a:p>
          <a:p>
            <a:r>
              <a:rPr lang="en-US" dirty="0" smtClean="0"/>
              <a:t>David Silver’s </a:t>
            </a:r>
            <a:r>
              <a:rPr lang="en-US" dirty="0" smtClean="0"/>
              <a:t>course (videos and slides)</a:t>
            </a:r>
            <a:endParaRPr lang="en-US" dirty="0" smtClean="0"/>
          </a:p>
          <a:p>
            <a:r>
              <a:rPr lang="en-US" dirty="0" smtClean="0"/>
              <a:t>Deep Reinforcement Learning Bootcamp </a:t>
            </a:r>
            <a:r>
              <a:rPr lang="en-US" dirty="0" smtClean="0"/>
              <a:t>(videos </a:t>
            </a:r>
            <a:r>
              <a:rPr lang="en-US" dirty="0" smtClean="0"/>
              <a:t>and </a:t>
            </a:r>
            <a:r>
              <a:rPr lang="en-US" dirty="0" smtClean="0"/>
              <a:t>slides)</a:t>
            </a:r>
            <a:endParaRPr lang="en-US" dirty="0" smtClean="0"/>
          </a:p>
          <a:p>
            <a:r>
              <a:rPr lang="en-US" dirty="0" smtClean="0"/>
              <a:t>OpenAI gym / </a:t>
            </a:r>
            <a:r>
              <a:rPr lang="en-US" dirty="0" smtClean="0"/>
              <a:t>baselines (software)</a:t>
            </a:r>
            <a:endParaRPr lang="en-US" dirty="0" smtClean="0"/>
          </a:p>
          <a:p>
            <a:r>
              <a:rPr lang="en-US" dirty="0" smtClean="0"/>
              <a:t>National Go </a:t>
            </a:r>
            <a:r>
              <a:rPr lang="en-US" dirty="0" smtClean="0"/>
              <a:t>Center (physical place)</a:t>
            </a:r>
            <a:endParaRPr lang="en-US" dirty="0" smtClean="0"/>
          </a:p>
          <a:p>
            <a:r>
              <a:rPr lang="en-US" dirty="0" smtClean="0"/>
              <a:t>Hack and </a:t>
            </a:r>
            <a:r>
              <a:rPr lang="en-US" dirty="0" smtClean="0"/>
              <a:t>Tell (fun meetup)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792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4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Yann LeCun’s cake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cake: unsupervised learning</a:t>
            </a:r>
          </a:p>
          <a:p>
            <a:r>
              <a:rPr lang="en-US" sz="2800" dirty="0" smtClean="0"/>
              <a:t>icing: supervised learning</a:t>
            </a:r>
          </a:p>
          <a:p>
            <a:r>
              <a:rPr lang="en-US" sz="2800" dirty="0" smtClean="0"/>
              <a:t>cherry: reinforcement learning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974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7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3597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516" b="-2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746" y="3611844"/>
            <a:ext cx="2869809" cy="28263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436" y="979800"/>
            <a:ext cx="2825532" cy="21809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607" y="926837"/>
            <a:ext cx="2301897" cy="22868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64577" y="3793902"/>
            <a:ext cx="453637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Cras</a:t>
            </a:r>
            <a:r>
              <a:rPr lang="en-US" sz="1400" dirty="0"/>
              <a:t> </a:t>
            </a:r>
            <a:r>
              <a:rPr lang="en-US" sz="1400" dirty="0" err="1"/>
              <a:t>quis</a:t>
            </a:r>
            <a:r>
              <a:rPr lang="en-US" sz="1400" dirty="0"/>
              <a:t> cursus </a:t>
            </a:r>
            <a:r>
              <a:rPr lang="en-US" sz="1400" dirty="0" err="1"/>
              <a:t>purus</a:t>
            </a:r>
            <a:r>
              <a:rPr lang="en-US" sz="1400" dirty="0"/>
              <a:t>. </a:t>
            </a:r>
            <a:r>
              <a:rPr lang="en-US" sz="1400" dirty="0" err="1"/>
              <a:t>Aliquam</a:t>
            </a:r>
            <a:r>
              <a:rPr lang="en-US" sz="1400" dirty="0"/>
              <a:t> </a:t>
            </a:r>
            <a:r>
              <a:rPr lang="en-US" sz="1400" dirty="0" err="1"/>
              <a:t>nisl</a:t>
            </a:r>
            <a:r>
              <a:rPr lang="en-US" sz="1400" dirty="0"/>
              <a:t> </a:t>
            </a:r>
            <a:r>
              <a:rPr lang="en-US" sz="1400" dirty="0" err="1"/>
              <a:t>purus</a:t>
            </a:r>
            <a:r>
              <a:rPr lang="en-US" sz="1400" dirty="0"/>
              <a:t>, </a:t>
            </a:r>
            <a:r>
              <a:rPr lang="en-US" sz="1400" dirty="0" err="1"/>
              <a:t>posuere</a:t>
            </a:r>
            <a:r>
              <a:rPr lang="en-US" sz="1400" dirty="0"/>
              <a:t> id </a:t>
            </a:r>
            <a:r>
              <a:rPr lang="en-US" sz="1400" dirty="0" err="1"/>
              <a:t>venenatis</a:t>
            </a:r>
            <a:r>
              <a:rPr lang="en-US" sz="1400" dirty="0"/>
              <a:t> et, </a:t>
            </a:r>
            <a:r>
              <a:rPr lang="en-US" sz="1400" dirty="0" err="1"/>
              <a:t>posuere</a:t>
            </a:r>
            <a:r>
              <a:rPr lang="en-US" sz="1400" dirty="0"/>
              <a:t> non </a:t>
            </a:r>
            <a:r>
              <a:rPr lang="en-US" sz="1400" dirty="0" err="1"/>
              <a:t>leo</a:t>
            </a:r>
            <a:r>
              <a:rPr lang="en-US" sz="1400" dirty="0"/>
              <a:t>. </a:t>
            </a:r>
            <a:r>
              <a:rPr lang="en-US" sz="1400" dirty="0" err="1"/>
              <a:t>Proin</a:t>
            </a:r>
            <a:r>
              <a:rPr lang="en-US" sz="1400" dirty="0"/>
              <a:t> </a:t>
            </a:r>
            <a:r>
              <a:rPr lang="en-US" sz="1400" dirty="0" err="1"/>
              <a:t>commodo</a:t>
            </a:r>
            <a:r>
              <a:rPr lang="en-US" sz="1400" dirty="0"/>
              <a:t>, </a:t>
            </a:r>
            <a:r>
              <a:rPr lang="en-US" sz="1400" dirty="0" err="1"/>
              <a:t>arcu</a:t>
            </a:r>
            <a:r>
              <a:rPr lang="en-US" sz="1400" dirty="0"/>
              <a:t> </a:t>
            </a:r>
            <a:r>
              <a:rPr lang="en-US" sz="1400" dirty="0" err="1"/>
              <a:t>vel</a:t>
            </a:r>
            <a:r>
              <a:rPr lang="en-US" sz="1400" dirty="0"/>
              <a:t> </a:t>
            </a:r>
            <a:r>
              <a:rPr lang="en-US" sz="1400" dirty="0" err="1"/>
              <a:t>commodo</a:t>
            </a:r>
            <a:r>
              <a:rPr lang="en-US" sz="1400" dirty="0"/>
              <a:t> </a:t>
            </a:r>
            <a:r>
              <a:rPr lang="en-US" sz="1400" dirty="0" err="1"/>
              <a:t>pellentesque</a:t>
            </a:r>
            <a:r>
              <a:rPr lang="en-US" sz="1400" dirty="0"/>
              <a:t>, </a:t>
            </a:r>
            <a:r>
              <a:rPr lang="en-US" sz="1400" dirty="0" err="1"/>
              <a:t>erat</a:t>
            </a:r>
            <a:r>
              <a:rPr lang="en-US" sz="1400" dirty="0"/>
              <a:t> </a:t>
            </a:r>
            <a:r>
              <a:rPr lang="en-US" sz="1400" dirty="0" err="1"/>
              <a:t>sapien</a:t>
            </a:r>
            <a:r>
              <a:rPr lang="en-US" sz="1400" dirty="0"/>
              <a:t> </a:t>
            </a:r>
            <a:r>
              <a:rPr lang="en-US" sz="1400" dirty="0" err="1"/>
              <a:t>mattis</a:t>
            </a:r>
            <a:r>
              <a:rPr lang="en-US" sz="1400" dirty="0"/>
              <a:t> </a:t>
            </a:r>
            <a:r>
              <a:rPr lang="en-US" sz="1400" dirty="0" err="1"/>
              <a:t>justo</a:t>
            </a:r>
            <a:r>
              <a:rPr lang="en-US" sz="1400" dirty="0"/>
              <a:t>, </a:t>
            </a:r>
            <a:r>
              <a:rPr lang="en-US" sz="1400" dirty="0" err="1"/>
              <a:t>nec</a:t>
            </a:r>
            <a:r>
              <a:rPr lang="en-US" sz="1400" dirty="0"/>
              <a:t> semper </a:t>
            </a:r>
            <a:r>
              <a:rPr lang="en-US" sz="1400" dirty="0" err="1"/>
              <a:t>urna</a:t>
            </a:r>
            <a:r>
              <a:rPr lang="en-US" sz="1400" dirty="0"/>
              <a:t> lacus </a:t>
            </a:r>
            <a:r>
              <a:rPr lang="en-US" sz="1400" dirty="0" err="1"/>
              <a:t>vel</a:t>
            </a:r>
            <a:r>
              <a:rPr lang="en-US" sz="1400" dirty="0"/>
              <a:t> nisi. </a:t>
            </a:r>
            <a:r>
              <a:rPr lang="en-US" sz="1400" dirty="0" err="1"/>
              <a:t>Nullam</a:t>
            </a:r>
            <a:r>
              <a:rPr lang="en-US" sz="1400" dirty="0"/>
              <a:t> nisi </a:t>
            </a:r>
            <a:r>
              <a:rPr lang="en-US" sz="1400" dirty="0" err="1"/>
              <a:t>odio</a:t>
            </a:r>
            <a:r>
              <a:rPr lang="en-US" sz="1400" dirty="0"/>
              <a:t>, </a:t>
            </a:r>
            <a:r>
              <a:rPr lang="en-US" sz="1400" dirty="0" err="1"/>
              <a:t>interdum</a:t>
            </a:r>
            <a:r>
              <a:rPr lang="en-US" sz="1400" dirty="0"/>
              <a:t> id dictum </a:t>
            </a:r>
            <a:r>
              <a:rPr lang="en-US" sz="1400" dirty="0" err="1"/>
              <a:t>vel</a:t>
            </a:r>
            <a:r>
              <a:rPr lang="en-US" sz="1400" dirty="0"/>
              <a:t>, </a:t>
            </a:r>
            <a:r>
              <a:rPr lang="en-US" sz="1400" dirty="0" err="1"/>
              <a:t>ultricies</a:t>
            </a:r>
            <a:r>
              <a:rPr lang="en-US" sz="1400" dirty="0"/>
              <a:t> </a:t>
            </a:r>
            <a:r>
              <a:rPr lang="en-US" sz="1400" dirty="0" err="1"/>
              <a:t>quis</a:t>
            </a:r>
            <a:r>
              <a:rPr lang="en-US" sz="1400" dirty="0"/>
              <a:t> </a:t>
            </a:r>
            <a:r>
              <a:rPr lang="en-US" sz="1400" dirty="0" err="1"/>
              <a:t>leo</a:t>
            </a:r>
            <a:r>
              <a:rPr lang="en-US" sz="1400" dirty="0"/>
              <a:t>. </a:t>
            </a:r>
            <a:r>
              <a:rPr lang="en-US" sz="1400" dirty="0" err="1"/>
              <a:t>Aliquam</a:t>
            </a:r>
            <a:r>
              <a:rPr lang="en-US" sz="1400" dirty="0"/>
              <a:t> </a:t>
            </a:r>
            <a:r>
              <a:rPr lang="en-US" sz="1400" dirty="0" err="1"/>
              <a:t>sed</a:t>
            </a:r>
            <a:r>
              <a:rPr lang="en-US" sz="1400" dirty="0"/>
              <a:t> </a:t>
            </a:r>
            <a:r>
              <a:rPr lang="en-US" sz="1400" dirty="0" err="1"/>
              <a:t>porttitor</a:t>
            </a:r>
            <a:r>
              <a:rPr lang="en-US" sz="1400" dirty="0"/>
              <a:t> lacus. </a:t>
            </a:r>
            <a:r>
              <a:rPr lang="en-US" sz="1400" dirty="0" err="1"/>
              <a:t>Suspendisse</a:t>
            </a:r>
            <a:r>
              <a:rPr lang="en-US" sz="1400" dirty="0"/>
              <a:t> </a:t>
            </a:r>
            <a:r>
              <a:rPr lang="en-US" sz="1400" dirty="0" err="1"/>
              <a:t>vulputate</a:t>
            </a:r>
            <a:r>
              <a:rPr lang="en-US" sz="1400" dirty="0"/>
              <a:t>, </a:t>
            </a:r>
            <a:r>
              <a:rPr lang="en-US" sz="1400" dirty="0" err="1"/>
              <a:t>leo</a:t>
            </a:r>
            <a:r>
              <a:rPr lang="en-US" sz="1400" dirty="0"/>
              <a:t> vitae tempus </a:t>
            </a:r>
            <a:r>
              <a:rPr lang="en-US" sz="1400" dirty="0" err="1"/>
              <a:t>accumsan</a:t>
            </a:r>
            <a:r>
              <a:rPr lang="en-US" sz="1400" dirty="0"/>
              <a:t>, </a:t>
            </a:r>
            <a:r>
              <a:rPr lang="en-US" sz="1400" dirty="0" err="1"/>
              <a:t>justo</a:t>
            </a:r>
            <a:r>
              <a:rPr lang="en-US" sz="1400" dirty="0"/>
              <a:t> ex </a:t>
            </a:r>
            <a:r>
              <a:rPr lang="en-US" sz="1400" dirty="0" err="1"/>
              <a:t>hendrerit</a:t>
            </a:r>
            <a:r>
              <a:rPr lang="en-US" sz="1400" dirty="0"/>
              <a:t> magna, </a:t>
            </a:r>
            <a:r>
              <a:rPr lang="en-US" sz="1400" dirty="0" err="1"/>
              <a:t>vel</a:t>
            </a:r>
            <a:r>
              <a:rPr lang="en-US" sz="1400" dirty="0"/>
              <a:t> </a:t>
            </a:r>
            <a:r>
              <a:rPr lang="en-US" sz="1400" dirty="0" err="1"/>
              <a:t>suscipit</a:t>
            </a:r>
            <a:r>
              <a:rPr lang="en-US" sz="1400" dirty="0"/>
              <a:t> </a:t>
            </a:r>
            <a:r>
              <a:rPr lang="en-US" sz="1400" dirty="0" err="1"/>
              <a:t>eros</a:t>
            </a:r>
            <a:r>
              <a:rPr lang="en-US" sz="1400" dirty="0"/>
              <a:t> </a:t>
            </a:r>
            <a:r>
              <a:rPr lang="en-US" sz="1400" dirty="0" err="1"/>
              <a:t>purus</a:t>
            </a:r>
            <a:r>
              <a:rPr lang="en-US" sz="1400" dirty="0"/>
              <a:t> non magna. </a:t>
            </a:r>
            <a:r>
              <a:rPr lang="en-US" sz="1400" dirty="0" err="1"/>
              <a:t>Vestibulum</a:t>
            </a:r>
            <a:r>
              <a:rPr lang="en-US" sz="1400" dirty="0"/>
              <a:t> ac </a:t>
            </a:r>
            <a:r>
              <a:rPr lang="en-US" sz="1400" dirty="0" err="1"/>
              <a:t>interdum</a:t>
            </a:r>
            <a:r>
              <a:rPr lang="en-US" sz="1400" dirty="0"/>
              <a:t> ipsum. </a:t>
            </a:r>
            <a:r>
              <a:rPr lang="en-US" sz="1400" dirty="0" err="1"/>
              <a:t>Sed</a:t>
            </a:r>
            <a:r>
              <a:rPr lang="en-US" sz="1400" dirty="0"/>
              <a:t> </a:t>
            </a:r>
            <a:r>
              <a:rPr lang="en-US" sz="1400" dirty="0" err="1"/>
              <a:t>nibh</a:t>
            </a:r>
            <a:r>
              <a:rPr lang="en-US" sz="1400" dirty="0"/>
              <a:t> </a:t>
            </a:r>
            <a:r>
              <a:rPr lang="en-US" sz="1400" dirty="0" err="1"/>
              <a:t>sem</a:t>
            </a:r>
            <a:r>
              <a:rPr lang="en-US" sz="1400" dirty="0"/>
              <a:t>, pharetra </a:t>
            </a:r>
            <a:r>
              <a:rPr lang="en-US" sz="1400" dirty="0" err="1"/>
              <a:t>euismod</a:t>
            </a:r>
            <a:r>
              <a:rPr lang="en-US" sz="1400" dirty="0"/>
              <a:t> </a:t>
            </a:r>
            <a:r>
              <a:rPr lang="en-US" sz="1400" dirty="0" err="1"/>
              <a:t>purus</a:t>
            </a:r>
            <a:r>
              <a:rPr lang="en-US" sz="1400" dirty="0"/>
              <a:t> non, </a:t>
            </a:r>
            <a:r>
              <a:rPr lang="en-US" sz="1400" dirty="0" err="1"/>
              <a:t>finibus</a:t>
            </a:r>
            <a:r>
              <a:rPr lang="en-US" sz="1400" dirty="0"/>
              <a:t> </a:t>
            </a:r>
            <a:r>
              <a:rPr lang="en-US" sz="1400" dirty="0" err="1"/>
              <a:t>mattis</a:t>
            </a:r>
            <a:r>
              <a:rPr lang="en-US" sz="1400" dirty="0"/>
              <a:t> </a:t>
            </a:r>
            <a:r>
              <a:rPr lang="en-US" sz="1400" dirty="0" err="1"/>
              <a:t>sapien</a:t>
            </a:r>
            <a:r>
              <a:rPr lang="en-US" sz="1400" dirty="0"/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3147" y="2236084"/>
            <a:ext cx="35396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NUMBERS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300618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(?)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dirty="0" smtClean="0"/>
                  <a:t>given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</m:oMath>
                </a14:m>
                <a:endParaRPr lang="en-US" sz="3600" dirty="0" smtClean="0"/>
              </a:p>
              <a:p>
                <a:r>
                  <a:rPr lang="en-US" sz="3600" dirty="0" smtClean="0"/>
                  <a:t>learn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m:rPr>
                        <m:nor/>
                      </m:rPr>
                      <a:rPr lang="en-US" sz="3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cluster</m:t>
                    </m:r>
                    <m:r>
                      <m:rPr>
                        <m:nor/>
                      </m:rPr>
                      <a:rPr lang="en-US" sz="3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_</m:t>
                    </m:r>
                    <m:r>
                      <m:rPr>
                        <m:nor/>
                      </m:rPr>
                      <a:rPr lang="en-US" sz="3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id</m:t>
                    </m:r>
                  </m:oMath>
                </a14:m>
                <a:endParaRPr lang="en-US" sz="3600" dirty="0" smtClean="0"/>
              </a:p>
              <a:p>
                <a:r>
                  <a:rPr lang="en-US" sz="3600" dirty="0" smtClean="0"/>
                  <a:t>learn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48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9064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unsupervised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</m:oMath>
                </a14:m>
                <a:endParaRPr lang="en-US" sz="3600" dirty="0" smtClean="0"/>
              </a:p>
              <a:p>
                <a:r>
                  <a:rPr lang="en-US" sz="3600" dirty="0" smtClean="0"/>
                  <a:t>with deep neural nets</a:t>
                </a: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826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7092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516" b="-2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43147" y="2236084"/>
            <a:ext cx="35396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NUMBERS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1503547" y="3885215"/>
            <a:ext cx="35396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“cat”/“dog”</a:t>
            </a:r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1261872" y="4995391"/>
            <a:ext cx="35396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“left”/“right”</a:t>
            </a:r>
            <a:endParaRPr lang="en-US" sz="4400" dirty="0"/>
          </a:p>
        </p:txBody>
      </p:sp>
      <p:sp>
        <p:nvSpPr>
          <p:cNvPr id="8" name="TextBox 7"/>
          <p:cNvSpPr txBox="1"/>
          <p:nvPr/>
        </p:nvSpPr>
        <p:spPr>
          <a:xfrm>
            <a:off x="6108192" y="1548407"/>
            <a:ext cx="18317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17.3</a:t>
            </a:r>
            <a:endParaRPr lang="en-US" sz="4400" dirty="0"/>
          </a:p>
        </p:txBody>
      </p:sp>
      <p:sp>
        <p:nvSpPr>
          <p:cNvPr id="9" name="TextBox 8"/>
          <p:cNvSpPr txBox="1"/>
          <p:nvPr/>
        </p:nvSpPr>
        <p:spPr>
          <a:xfrm>
            <a:off x="6559007" y="3115774"/>
            <a:ext cx="35396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mtClean="0"/>
              <a:t>[2.0, 11.7, 5]</a:t>
            </a:r>
            <a:endParaRPr lang="en-US" sz="4400" dirty="0"/>
          </a:p>
        </p:txBody>
      </p:sp>
      <p:sp>
        <p:nvSpPr>
          <p:cNvPr id="10" name="TextBox 9"/>
          <p:cNvSpPr txBox="1"/>
          <p:nvPr/>
        </p:nvSpPr>
        <p:spPr>
          <a:xfrm>
            <a:off x="7812075" y="4790265"/>
            <a:ext cx="20939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4.2V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351084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Aaron Schumacher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planspace.org has these slides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040184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dirty="0" smtClean="0"/>
                  <a:t>given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</a:rPr>
                      <m:t>𝑎</m:t>
                    </m:r>
                  </m:oMath>
                </a14:m>
                <a:endParaRPr lang="en-US" sz="3600" dirty="0" smtClean="0"/>
              </a:p>
              <a:p>
                <a:r>
                  <a:rPr lang="en-US" sz="3600" dirty="0" smtClean="0"/>
                  <a:t>learn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48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2627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supervised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</m:oMath>
                </a14:m>
                <a:endParaRPr lang="en-US" sz="3600" dirty="0" smtClean="0"/>
              </a:p>
              <a:p>
                <a:r>
                  <a:rPr lang="en-US" sz="3600" dirty="0" smtClean="0"/>
                  <a:t>with deep neural nets</a:t>
                </a: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6439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reinforcement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𝑟</m:t>
                    </m:r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3257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reward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𝑟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516" b="-2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43147" y="2236084"/>
            <a:ext cx="35396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2010326" y="3851341"/>
            <a:ext cx="18317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-</a:t>
            </a:r>
            <a:r>
              <a:rPr lang="en-US" sz="4400" smtClean="0"/>
              <a:t>3</a:t>
            </a:r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4696629" y="3256143"/>
            <a:ext cx="18317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mtClean="0"/>
              <a:t>0</a:t>
            </a:r>
            <a:endParaRPr lang="en-US" sz="4400" dirty="0"/>
          </a:p>
        </p:txBody>
      </p:sp>
      <p:sp>
        <p:nvSpPr>
          <p:cNvPr id="8" name="TextBox 7"/>
          <p:cNvSpPr txBox="1"/>
          <p:nvPr/>
        </p:nvSpPr>
        <p:spPr>
          <a:xfrm>
            <a:off x="4966988" y="5019740"/>
            <a:ext cx="18317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mtClean="0"/>
              <a:t>7.4</a:t>
            </a:r>
            <a:endParaRPr lang="en-US" sz="4400" dirty="0"/>
          </a:p>
        </p:txBody>
      </p:sp>
      <p:sp>
        <p:nvSpPr>
          <p:cNvPr id="9" name="TextBox 8"/>
          <p:cNvSpPr txBox="1"/>
          <p:nvPr/>
        </p:nvSpPr>
        <p:spPr>
          <a:xfrm>
            <a:off x="7983151" y="4025584"/>
            <a:ext cx="18317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mtClean="0"/>
              <a:t>1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5283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optimal control / reinforcement learning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503607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𝑟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is-I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9109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9600" dirty="0"/>
              <a:t>⏰</a:t>
            </a:r>
          </a:p>
        </p:txBody>
      </p:sp>
    </p:spTree>
    <p:extLst>
      <p:ext uri="{BB962C8B-B14F-4D97-AF65-F5344CB8AC3E}">
        <p14:creationId xmlns:p14="http://schemas.microsoft.com/office/powerpoint/2010/main" val="1824440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𝑟</m:t>
                      </m:r>
                      <m:r>
                        <a:rPr lang="en-US" b="0" i="1" smtClean="0">
                          <a:latin typeface="Cambria Math" charset="0"/>
                        </a:rPr>
                        <m:t>′,</m:t>
                      </m:r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′→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6265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9600" dirty="0"/>
              <a:t>⏰</a:t>
            </a:r>
          </a:p>
        </p:txBody>
      </p:sp>
    </p:spTree>
    <p:extLst>
      <p:ext uri="{BB962C8B-B14F-4D97-AF65-F5344CB8AC3E}">
        <p14:creationId xmlns:p14="http://schemas.microsoft.com/office/powerpoint/2010/main" val="1341712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482" y="1888177"/>
            <a:ext cx="7919597" cy="290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66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38" y="1114961"/>
            <a:ext cx="10058400" cy="448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17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reinforcement learning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dirty="0" smtClean="0"/>
                  <a:t>“given”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𝑟</m:t>
                    </m:r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</a:rPr>
                      <m:t>𝑎</m:t>
                    </m:r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𝑟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𝑠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600" b="0" i="1" smtClean="0">
                        <a:latin typeface="Cambria Math" charset="0"/>
                      </a:rPr>
                      <m:t>,…</m:t>
                    </m:r>
                  </m:oMath>
                </a14:m>
                <a:endParaRPr lang="en-US" sz="3600" dirty="0" smtClean="0"/>
              </a:p>
              <a:p>
                <a:r>
                  <a:rPr lang="en-US" sz="3600" dirty="0" smtClean="0"/>
                  <a:t>learn “good”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</m:oMath>
                </a14:m>
                <a:endParaRPr lang="en-US" sz="36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48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86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6504590" cy="4351337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Can you formulate supervised learning as reinforcement learning?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43214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as reinforcement?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reward 0 for incorrect, reward 1 for correct</a:t>
            </a:r>
          </a:p>
          <a:p>
            <a:pPr lvl="1"/>
            <a:r>
              <a:rPr lang="en-US" sz="2800" dirty="0" smtClean="0"/>
              <a:t>beyond binary classification?</a:t>
            </a:r>
          </a:p>
          <a:p>
            <a:r>
              <a:rPr lang="en-US" sz="3200" dirty="0" smtClean="0"/>
              <a:t>reward deterministic</a:t>
            </a:r>
          </a:p>
          <a:p>
            <a:r>
              <a:rPr lang="en-US" sz="3200" dirty="0" smtClean="0"/>
              <a:t>next state random</a:t>
            </a:r>
          </a:p>
        </p:txBody>
      </p:sp>
    </p:spTree>
    <p:extLst>
      <p:ext uri="{BB962C8B-B14F-4D97-AF65-F5344CB8AC3E}">
        <p14:creationId xmlns:p14="http://schemas.microsoft.com/office/powerpoint/2010/main" val="18400323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5839572" cy="4351337"/>
          </a:xfrm>
        </p:spPr>
        <p:txBody>
          <a:bodyPr>
            <a:normAutofit/>
          </a:bodyPr>
          <a:lstStyle/>
          <a:p>
            <a:r>
              <a:rPr lang="en-US" sz="3600" dirty="0" smtClean="0"/>
              <a:t>Why is the Sarsa algorithm called Sarsa?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63330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reinforcement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𝑟</m:t>
                    </m:r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5407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reinforcement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𝑟</m:t>
                    </m:r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</m:oMath>
                </a14:m>
                <a:endParaRPr lang="en-US" sz="3600" dirty="0" smtClean="0"/>
              </a:p>
              <a:p>
                <a:r>
                  <a:rPr lang="en-US" sz="3600" dirty="0" smtClean="0"/>
                  <a:t>with deep neural nets</a:t>
                </a: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9088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Markov property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sz="3600" dirty="0" smtClean="0"/>
                  <a:t> is enough</a:t>
                </a: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94447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692780"/>
              </p:ext>
            </p:extLst>
          </p:nvPr>
        </p:nvGraphicFramePr>
        <p:xfrm>
          <a:off x="341663" y="2300239"/>
          <a:ext cx="10629900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43100"/>
                <a:gridCol w="800100"/>
                <a:gridCol w="3782660"/>
                <a:gridCol w="4104040"/>
              </a:tblGrid>
              <a:tr h="370840">
                <a:tc rowSpan="2" gridSpan="2"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Make choices?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no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yes</a:t>
                      </a:r>
                      <a:endParaRPr lang="en-US" sz="2400" dirty="0"/>
                    </a:p>
                  </a:txBody>
                  <a:tcPr anchor="ctr"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Completely observable?</a:t>
                      </a:r>
                      <a:endParaRPr 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yes</a:t>
                      </a:r>
                      <a:endParaRPr 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Markov Chain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MDP</a:t>
                      </a:r>
                    </a:p>
                    <a:p>
                      <a:pPr algn="ctr"/>
                      <a:r>
                        <a:rPr lang="en-US" sz="2400" dirty="0" smtClean="0"/>
                        <a:t>Markov Decision Process</a:t>
                      </a:r>
                      <a:endParaRPr lang="en-US" sz="2400" dirty="0"/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HMM</a:t>
                      </a:r>
                    </a:p>
                    <a:p>
                      <a:pPr algn="ctr"/>
                      <a:r>
                        <a:rPr lang="en-US" sz="2400" dirty="0" smtClean="0"/>
                        <a:t>Hidden Markov Model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POMDP</a:t>
                      </a:r>
                    </a:p>
                    <a:p>
                      <a:pPr algn="ctr"/>
                      <a:r>
                        <a:rPr lang="en-US" sz="2400" dirty="0" smtClean="0"/>
                        <a:t>Partially Observable MDP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92014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200" dirty="0" smtClean="0"/>
              <a:t>usual RL problem elaboration</a:t>
            </a:r>
            <a:endParaRPr lang="en-US" sz="5200" dirty="0"/>
          </a:p>
        </p:txBody>
      </p:sp>
    </p:spTree>
    <p:extLst>
      <p:ext uri="{BB962C8B-B14F-4D97-AF65-F5344CB8AC3E}">
        <p14:creationId xmlns:p14="http://schemas.microsoft.com/office/powerpoint/2010/main" val="58123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policy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516" b="-2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3004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3584"/>
            <a:ext cx="11301144" cy="584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591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360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𝑟</m:t>
                        </m:r>
                      </m:e>
                    </m:nary>
                  </m:oMath>
                </a14:m>
                <a:endParaRPr lang="en-US" sz="3600" b="0" dirty="0" smtClean="0"/>
              </a:p>
              <a:p>
                <a:pPr lvl="1"/>
                <a:r>
                  <a:rPr lang="en-US" sz="3400" dirty="0" smtClean="0"/>
                  <a:t>into the future (episodic or ongoing)</a:t>
                </a:r>
                <a:endParaRPr lang="en-US" sz="3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9698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008560"/>
              </p:ext>
            </p:extLst>
          </p:nvPr>
        </p:nvGraphicFramePr>
        <p:xfrm>
          <a:off x="2554514" y="1218430"/>
          <a:ext cx="5876968" cy="47786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9242"/>
                <a:gridCol w="1469242"/>
                <a:gridCol w="1469242"/>
                <a:gridCol w="1469242"/>
              </a:tblGrid>
              <a:tr h="1194652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start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</a:tr>
              <a:tr h="1194652"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</a:tr>
              <a:tr h="1194652"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</a:tr>
              <a:tr h="1194652"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goal</a:t>
                      </a:r>
                      <a:endParaRPr lang="en-US" sz="36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5523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9692640" cy="4351337"/>
          </a:xfrm>
        </p:spPr>
        <p:txBody>
          <a:bodyPr>
            <a:normAutofit/>
          </a:bodyPr>
          <a:lstStyle/>
          <a:p>
            <a:r>
              <a:rPr lang="en-US" sz="3600" dirty="0" smtClean="0"/>
              <a:t>How do we incentivize efficiency?</a:t>
            </a:r>
            <a:endParaRPr lang="en-US" sz="36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09571"/>
              </p:ext>
            </p:extLst>
          </p:nvPr>
        </p:nvGraphicFramePr>
        <p:xfrm>
          <a:off x="3659500" y="2831297"/>
          <a:ext cx="3800104" cy="3348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0026"/>
                <a:gridCol w="950026"/>
                <a:gridCol w="950026"/>
                <a:gridCol w="950026"/>
              </a:tblGrid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start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</a:tr>
              <a:tr h="837210"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</a:tr>
              <a:tr h="837210"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</a:tr>
              <a:tr h="837210"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goal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61600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negative reward at each time step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779882"/>
              </p:ext>
            </p:extLst>
          </p:nvPr>
        </p:nvGraphicFramePr>
        <p:xfrm>
          <a:off x="3659500" y="2831297"/>
          <a:ext cx="3800104" cy="3348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0026"/>
                <a:gridCol w="950026"/>
                <a:gridCol w="950026"/>
                <a:gridCol w="950026"/>
              </a:tblGrid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</a:tr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</a:tr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</a:tr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64740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discounted rewards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360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360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36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sz="3600" b="0" i="1" smtClean="0">
                                <a:latin typeface="Cambria Math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sz="3600" b="0" i="1" smtClean="0">
                            <a:latin typeface="Cambria Math" charset="0"/>
                          </a:rPr>
                          <m:t>𝑟</m:t>
                        </m:r>
                      </m:e>
                    </m:nary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784277"/>
              </p:ext>
            </p:extLst>
          </p:nvPr>
        </p:nvGraphicFramePr>
        <p:xfrm>
          <a:off x="3659500" y="2831297"/>
          <a:ext cx="3800104" cy="3348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0026"/>
                <a:gridCol w="950026"/>
                <a:gridCol w="950026"/>
                <a:gridCol w="950026"/>
              </a:tblGrid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</a:tr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</a:tr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</a:tr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4829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rate of reward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sz="3600" i="1" smtClean="0">
                            <a:latin typeface="Cambria Math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mr-IN" sz="3600" i="1" smtClean="0">
                                <a:latin typeface="Cambria Math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𝑟</m:t>
                            </m:r>
                          </m:e>
                        </m:nary>
                      </m:num>
                      <m:den>
                        <m:r>
                          <a:rPr lang="en-US" sz="3600" b="0" i="1" smtClean="0">
                            <a:latin typeface="Cambria Math" charset="0"/>
                          </a:rPr>
                          <m:t>𝑡</m:t>
                        </m:r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204988"/>
              </p:ext>
            </p:extLst>
          </p:nvPr>
        </p:nvGraphicFramePr>
        <p:xfrm>
          <a:off x="3659500" y="2831297"/>
          <a:ext cx="3800104" cy="3348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0026"/>
                <a:gridCol w="950026"/>
                <a:gridCol w="950026"/>
                <a:gridCol w="950026"/>
              </a:tblGrid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</a:tr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</a:tr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</a:tr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8429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functions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r>
                      <a:rPr lang="en-US" sz="3600" b="0" i="1" smtClean="0">
                        <a:latin typeface="Cambria Math" charset="0"/>
                      </a:rPr>
                      <m:t>: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s-I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</m:nary>
                  </m:oMath>
                </a14:m>
                <a:endParaRPr lang="en-US" sz="3600" dirty="0" smtClean="0"/>
              </a:p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𝑞</m:t>
                    </m:r>
                    <m:r>
                      <a:rPr lang="en-US" sz="3600" b="0" i="1" smtClean="0">
                        <a:latin typeface="Cambria Math" charset="0"/>
                      </a:rPr>
                      <m:t>: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</a:rPr>
                      <m:t>𝑎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s-I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</m:nary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72510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Does a value function specify a policy (if you want to maximize return)?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414272" y="3975100"/>
                <a:ext cx="8595360" cy="23574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800" kern="1200" spc="1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</a:rPr>
                      <m:t>𝑣</m:t>
                    </m:r>
                    <m:r>
                      <a:rPr lang="en-US" sz="3600" i="1" smtClean="0">
                        <a:latin typeface="Cambria Math" charset="0"/>
                      </a:rPr>
                      <m:t>:</m:t>
                    </m:r>
                    <m:r>
                      <a:rPr lang="en-US" sz="3600" i="1" smtClean="0">
                        <a:latin typeface="Cambria Math" charset="0"/>
                      </a:rPr>
                      <m:t>𝑠</m:t>
                    </m:r>
                    <m:r>
                      <a:rPr lang="is-IS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s-IS" sz="3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</m:nary>
                  </m:oMath>
                </a14:m>
                <a:endParaRPr lang="en-US" sz="3600" dirty="0" smtClean="0"/>
              </a:p>
              <a:p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</a:rPr>
                      <m:t>𝑞</m:t>
                    </m:r>
                    <m:r>
                      <a:rPr lang="en-US" sz="3600" i="1" smtClean="0">
                        <a:latin typeface="Cambria Math" charset="0"/>
                      </a:rPr>
                      <m:t>:</m:t>
                    </m:r>
                    <m:r>
                      <a:rPr lang="en-US" sz="3600" i="1" smtClean="0">
                        <a:latin typeface="Cambria Math" charset="0"/>
                      </a:rPr>
                      <m:t>𝑠</m:t>
                    </m:r>
                    <m:r>
                      <a:rPr lang="en-US" sz="3600" i="1" smtClean="0">
                        <a:latin typeface="Cambria Math" charset="0"/>
                      </a:rPr>
                      <m:t>,</m:t>
                    </m:r>
                    <m:r>
                      <a:rPr lang="en-US" sz="3600" i="1" smtClean="0">
                        <a:latin typeface="Cambria Math" charset="0"/>
                      </a:rPr>
                      <m:t>𝑎</m:t>
                    </m:r>
                    <m:r>
                      <a:rPr lang="is-IS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s-IS" sz="3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</m:nary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272" y="3975100"/>
                <a:ext cx="8595360" cy="235743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34198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trick question?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sz="3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sub>
                    </m:sSub>
                  </m:oMath>
                </a14:m>
                <a:endParaRPr lang="en-US" sz="360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sz="3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sub>
                    </m:sSub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08423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functions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r>
                      <a:rPr lang="en-US" sz="3600" b="0" i="1" smtClean="0">
                        <a:latin typeface="Cambria Math" charset="0"/>
                      </a:rPr>
                      <m:t>: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s-I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</m:nary>
                  </m:oMath>
                </a14:m>
                <a:endParaRPr lang="en-US" sz="3600" dirty="0" smtClean="0"/>
              </a:p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𝑞</m:t>
                    </m:r>
                    <m:r>
                      <a:rPr lang="en-US" sz="3600" b="0" i="1" smtClean="0">
                        <a:latin typeface="Cambria Math" charset="0"/>
                      </a:rPr>
                      <m:t>: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</a:rPr>
                      <m:t>𝑎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s-I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</m:nary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7392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655" y="0"/>
            <a:ext cx="52162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19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dynamics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</a:rPr>
                      <m:t>𝑎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p>
                      <m:sSupPr>
                        <m:ctrlP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′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76642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561544"/>
              </p:ext>
            </p:extLst>
          </p:nvPr>
        </p:nvGraphicFramePr>
        <p:xfrm>
          <a:off x="4552644" y="1218430"/>
          <a:ext cx="5876968" cy="47786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9242"/>
                <a:gridCol w="1469242"/>
                <a:gridCol w="1469242"/>
                <a:gridCol w="1469242"/>
              </a:tblGrid>
              <a:tr h="1194652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start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</a:tr>
              <a:tr h="1194652"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</a:tr>
              <a:tr h="1194652"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</a:tr>
              <a:tr h="1194652"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goal</a:t>
                      </a:r>
                      <a:endParaRPr lang="en-US" sz="36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70702" y="2593570"/>
            <a:ext cx="31676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Going “right” from “start,” where will you be next?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34490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</a:rPr>
                      <m:t>𝑎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p>
                      <m:sSupPr>
                        <m:ctrlP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′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55338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and acting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2885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 model of dynamics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from experience</a:t>
            </a:r>
          </a:p>
          <a:p>
            <a:r>
              <a:rPr lang="en-US" sz="3600" dirty="0" smtClean="0"/>
              <a:t>difficulty varies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586003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 value function(s) with planning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assuming</a:t>
            </a:r>
            <a:r>
              <a:rPr lang="en-US" sz="3600" dirty="0" smtClean="0"/>
              <a:t> we have the environment dynamics </a:t>
            </a:r>
            <a:r>
              <a:rPr lang="en-US" sz="3600" dirty="0" smtClean="0"/>
              <a:t>or </a:t>
            </a:r>
            <a:r>
              <a:rPr lang="en-US" sz="3600" dirty="0" smtClean="0"/>
              <a:t>a good model already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322151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126013" y="3777012"/>
            <a:ext cx="1280160" cy="1280160"/>
            <a:chOff x="1126013" y="3777012"/>
            <a:chExt cx="1280160" cy="1280160"/>
          </a:xfrm>
        </p:grpSpPr>
        <p:sp>
          <p:nvSpPr>
            <p:cNvPr id="4" name="Oval 3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527128" y="4089293"/>
                  <a:ext cx="534184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34184" cy="553998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" name="Straight Arrow Connector 7"/>
          <p:cNvCxnSpPr>
            <a:stCxn id="4" idx="7"/>
            <a:endCxn id="10" idx="2"/>
          </p:cNvCxnSpPr>
          <p:nvPr/>
        </p:nvCxnSpPr>
        <p:spPr>
          <a:xfrm flipV="1">
            <a:off x="2218698" y="3474232"/>
            <a:ext cx="1135064" cy="49025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" idx="5"/>
            <a:endCxn id="13" idx="2"/>
          </p:cNvCxnSpPr>
          <p:nvPr/>
        </p:nvCxnSpPr>
        <p:spPr>
          <a:xfrm>
            <a:off x="2218698" y="4869697"/>
            <a:ext cx="1163191" cy="50103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2068398" y="3231137"/>
                <a:ext cx="58875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398" y="3231137"/>
                <a:ext cx="588751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2088829" y="4818964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829" y="4818964"/>
                <a:ext cx="599459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5144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126013" y="3777012"/>
            <a:ext cx="1280160" cy="1280160"/>
            <a:chOff x="1126013" y="3777012"/>
            <a:chExt cx="1280160" cy="1280160"/>
          </a:xfrm>
        </p:grpSpPr>
        <p:sp>
          <p:nvSpPr>
            <p:cNvPr id="4" name="Oval 3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527128" y="4089293"/>
                  <a:ext cx="534184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34184" cy="553998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" name="Straight Arrow Connector 7"/>
          <p:cNvCxnSpPr>
            <a:stCxn id="4" idx="7"/>
            <a:endCxn id="10" idx="2"/>
          </p:cNvCxnSpPr>
          <p:nvPr/>
        </p:nvCxnSpPr>
        <p:spPr>
          <a:xfrm flipV="1">
            <a:off x="2218698" y="3474232"/>
            <a:ext cx="1135064" cy="49025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3353762" y="2834152"/>
            <a:ext cx="1280160" cy="1280160"/>
            <a:chOff x="1126013" y="3777012"/>
            <a:chExt cx="1280160" cy="1280160"/>
          </a:xfrm>
        </p:grpSpPr>
        <p:sp>
          <p:nvSpPr>
            <p:cNvPr id="10" name="Oval 9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3381889" y="4730647"/>
            <a:ext cx="1280160" cy="1280160"/>
            <a:chOff x="1126013" y="3777012"/>
            <a:chExt cx="1280160" cy="1280160"/>
          </a:xfrm>
        </p:grpSpPr>
        <p:sp>
          <p:nvSpPr>
            <p:cNvPr id="13" name="Oval 12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Straight Arrow Connector 16"/>
          <p:cNvCxnSpPr>
            <a:stCxn id="4" idx="5"/>
            <a:endCxn id="13" idx="2"/>
          </p:cNvCxnSpPr>
          <p:nvPr/>
        </p:nvCxnSpPr>
        <p:spPr>
          <a:xfrm>
            <a:off x="2218698" y="4869697"/>
            <a:ext cx="1163191" cy="50103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2068398" y="3231137"/>
                <a:ext cx="58875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398" y="3231137"/>
                <a:ext cx="588751" cy="5539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2704481" y="2960423"/>
                <a:ext cx="50116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481" y="2960423"/>
                <a:ext cx="501163" cy="55399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2088829" y="4818964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829" y="4818964"/>
                <a:ext cx="599459" cy="55399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2773138" y="5146696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138" y="5146696"/>
                <a:ext cx="511870" cy="55399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 flipV="1">
            <a:off x="4446447" y="2546506"/>
            <a:ext cx="1163191" cy="47512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446447" y="3926837"/>
            <a:ext cx="1191318" cy="51616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474574" y="5823332"/>
            <a:ext cx="1186159" cy="50916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370590" y="2230009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590" y="2230009"/>
                <a:ext cx="599459" cy="55399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326816" y="5848471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816" y="5848471"/>
                <a:ext cx="599459" cy="55399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75451" y="3905730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451" y="3905730"/>
                <a:ext cx="599459" cy="55399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1149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126013" y="3777012"/>
            <a:ext cx="1280160" cy="1280160"/>
            <a:chOff x="1126013" y="3777012"/>
            <a:chExt cx="1280160" cy="1280160"/>
          </a:xfrm>
        </p:grpSpPr>
        <p:sp>
          <p:nvSpPr>
            <p:cNvPr id="4" name="Oval 3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527128" y="4089293"/>
                  <a:ext cx="534184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34184" cy="553998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" name="Straight Arrow Connector 7"/>
          <p:cNvCxnSpPr>
            <a:stCxn id="4" idx="7"/>
            <a:endCxn id="10" idx="2"/>
          </p:cNvCxnSpPr>
          <p:nvPr/>
        </p:nvCxnSpPr>
        <p:spPr>
          <a:xfrm flipV="1">
            <a:off x="2218698" y="3474232"/>
            <a:ext cx="1135064" cy="49025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3353762" y="2834152"/>
            <a:ext cx="1280160" cy="1280160"/>
            <a:chOff x="1126013" y="3777012"/>
            <a:chExt cx="1280160" cy="1280160"/>
          </a:xfrm>
        </p:grpSpPr>
        <p:sp>
          <p:nvSpPr>
            <p:cNvPr id="10" name="Oval 9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3381889" y="4730647"/>
            <a:ext cx="1280160" cy="1280160"/>
            <a:chOff x="1126013" y="3777012"/>
            <a:chExt cx="1280160" cy="1280160"/>
          </a:xfrm>
        </p:grpSpPr>
        <p:sp>
          <p:nvSpPr>
            <p:cNvPr id="13" name="Oval 12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Straight Arrow Connector 16"/>
          <p:cNvCxnSpPr>
            <a:stCxn id="4" idx="5"/>
            <a:endCxn id="13" idx="2"/>
          </p:cNvCxnSpPr>
          <p:nvPr/>
        </p:nvCxnSpPr>
        <p:spPr>
          <a:xfrm>
            <a:off x="2218698" y="4869697"/>
            <a:ext cx="1163191" cy="50103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/>
              <p:cNvSpPr txBox="1"/>
              <p:nvPr/>
            </p:nvSpPr>
            <p:spPr>
              <a:xfrm>
                <a:off x="2068398" y="3231137"/>
                <a:ext cx="58875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398" y="3231137"/>
                <a:ext cx="588751" cy="5539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/>
              <p:cNvSpPr txBox="1"/>
              <p:nvPr/>
            </p:nvSpPr>
            <p:spPr>
              <a:xfrm>
                <a:off x="2704481" y="2960423"/>
                <a:ext cx="50116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481" y="2960423"/>
                <a:ext cx="501163" cy="55399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/>
              <p:cNvSpPr txBox="1"/>
              <p:nvPr/>
            </p:nvSpPr>
            <p:spPr>
              <a:xfrm>
                <a:off x="2088829" y="4818964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829" y="4818964"/>
                <a:ext cx="599459" cy="55399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/>
              <p:cNvSpPr txBox="1"/>
              <p:nvPr/>
            </p:nvSpPr>
            <p:spPr>
              <a:xfrm>
                <a:off x="2773138" y="5146696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138" y="5146696"/>
                <a:ext cx="511870" cy="55399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 flipV="1">
            <a:off x="4446447" y="2546506"/>
            <a:ext cx="1163191" cy="47512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446447" y="3926837"/>
            <a:ext cx="1191318" cy="51616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474574" y="5823332"/>
            <a:ext cx="1186159" cy="50916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370590" y="2230009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590" y="2230009"/>
                <a:ext cx="599459" cy="55399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326816" y="5848471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816" y="5848471"/>
                <a:ext cx="599459" cy="55399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75451" y="3905730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451" y="3905730"/>
                <a:ext cx="599459" cy="55399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7500289" y="3156971"/>
                <a:ext cx="2844801" cy="1661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:r>
                  <a:rPr lang="en-US" sz="3600"/>
                  <a:t>S</a:t>
                </a:r>
                <a:r>
                  <a:rPr lang="en-US" sz="3600" b="0" smtClean="0"/>
                  <a:t>tart </a:t>
                </a:r>
                <a:r>
                  <a:rPr lang="en-US" sz="3600" b="0" dirty="0" smtClean="0"/>
                  <a:t>estimating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𝑞</m:t>
                    </m:r>
                    <m:r>
                      <a:rPr lang="en-US" sz="3600" b="0" i="1" smtClean="0">
                        <a:latin typeface="Cambria Math" charset="0"/>
                      </a:rPr>
                      <m:t>(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</a:rPr>
                      <m:t>𝑎</m:t>
                    </m:r>
                    <m:r>
                      <a:rPr lang="en-US" sz="36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600" dirty="0" smtClean="0"/>
                  <a:t>!</a:t>
                </a:r>
                <a:endParaRPr lang="en-US" sz="3600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289" y="3156971"/>
                <a:ext cx="2844801" cy="1661993"/>
              </a:xfrm>
              <a:prstGeom prst="rect">
                <a:avLst/>
              </a:prstGeom>
              <a:blipFill rotWithShape="0">
                <a:blip r:embed="rId12"/>
                <a:stretch>
                  <a:fillRect l="-9636" t="-8425" b="-15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81337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126013" y="3777012"/>
            <a:ext cx="1280160" cy="1280160"/>
            <a:chOff x="1126013" y="3777012"/>
            <a:chExt cx="1280160" cy="1280160"/>
          </a:xfrm>
        </p:grpSpPr>
        <p:sp>
          <p:nvSpPr>
            <p:cNvPr id="4" name="Oval 3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527128" y="4089293"/>
                  <a:ext cx="534184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34184" cy="553998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" name="Straight Arrow Connector 7"/>
          <p:cNvCxnSpPr>
            <a:stCxn id="4" idx="7"/>
            <a:endCxn id="10" idx="2"/>
          </p:cNvCxnSpPr>
          <p:nvPr/>
        </p:nvCxnSpPr>
        <p:spPr>
          <a:xfrm flipV="1">
            <a:off x="2218698" y="3474232"/>
            <a:ext cx="1135064" cy="49025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3353762" y="2834152"/>
            <a:ext cx="1280160" cy="1280160"/>
            <a:chOff x="1126013" y="3777012"/>
            <a:chExt cx="1280160" cy="1280160"/>
          </a:xfrm>
        </p:grpSpPr>
        <p:sp>
          <p:nvSpPr>
            <p:cNvPr id="10" name="Oval 9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3381889" y="4730647"/>
            <a:ext cx="1280160" cy="1280160"/>
            <a:chOff x="1126013" y="3777012"/>
            <a:chExt cx="1280160" cy="1280160"/>
          </a:xfrm>
        </p:grpSpPr>
        <p:sp>
          <p:nvSpPr>
            <p:cNvPr id="13" name="Oval 12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Straight Arrow Connector 16"/>
          <p:cNvCxnSpPr>
            <a:stCxn id="4" idx="5"/>
            <a:endCxn id="13" idx="2"/>
          </p:cNvCxnSpPr>
          <p:nvPr/>
        </p:nvCxnSpPr>
        <p:spPr>
          <a:xfrm>
            <a:off x="2218698" y="4869697"/>
            <a:ext cx="1163191" cy="50103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7"/>
          </p:cNvCxnSpPr>
          <p:nvPr/>
        </p:nvCxnSpPr>
        <p:spPr>
          <a:xfrm flipV="1">
            <a:off x="4446447" y="2546506"/>
            <a:ext cx="1163191" cy="47512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5609638" y="1906425"/>
            <a:ext cx="1280160" cy="1280160"/>
            <a:chOff x="1126013" y="3777012"/>
            <a:chExt cx="1280160" cy="1280160"/>
          </a:xfrm>
        </p:grpSpPr>
        <p:sp>
          <p:nvSpPr>
            <p:cNvPr id="22" name="Oval 21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527128" y="4089293"/>
                  <a:ext cx="535916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35916" cy="55399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/>
          <p:cNvGrpSpPr/>
          <p:nvPr/>
        </p:nvGrpSpPr>
        <p:grpSpPr>
          <a:xfrm>
            <a:off x="5637765" y="3802920"/>
            <a:ext cx="1280160" cy="1280160"/>
            <a:chOff x="1126013" y="3777012"/>
            <a:chExt cx="1280160" cy="1280160"/>
          </a:xfrm>
        </p:grpSpPr>
        <p:sp>
          <p:nvSpPr>
            <p:cNvPr id="25" name="Oval 24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7" name="Straight Arrow Connector 26"/>
          <p:cNvCxnSpPr>
            <a:stCxn id="10" idx="5"/>
          </p:cNvCxnSpPr>
          <p:nvPr/>
        </p:nvCxnSpPr>
        <p:spPr>
          <a:xfrm>
            <a:off x="4446447" y="3926837"/>
            <a:ext cx="1191318" cy="51616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5" idx="7"/>
          </p:cNvCxnSpPr>
          <p:nvPr/>
        </p:nvCxnSpPr>
        <p:spPr>
          <a:xfrm flipV="1">
            <a:off x="6730450" y="3474233"/>
            <a:ext cx="1209744" cy="516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5" idx="5"/>
          </p:cNvCxnSpPr>
          <p:nvPr/>
        </p:nvCxnSpPr>
        <p:spPr>
          <a:xfrm>
            <a:off x="6730450" y="4895605"/>
            <a:ext cx="1237871" cy="47512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6739663" y="1634957"/>
            <a:ext cx="1140932" cy="47663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5660733" y="5692417"/>
            <a:ext cx="1280160" cy="1280160"/>
            <a:chOff x="1126013" y="3777012"/>
            <a:chExt cx="1280160" cy="1280160"/>
          </a:xfrm>
        </p:grpSpPr>
        <p:sp>
          <p:nvSpPr>
            <p:cNvPr id="61" name="Oval 60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3" name="Straight Arrow Connector 62"/>
          <p:cNvCxnSpPr>
            <a:stCxn id="13" idx="5"/>
            <a:endCxn id="61" idx="2"/>
          </p:cNvCxnSpPr>
          <p:nvPr/>
        </p:nvCxnSpPr>
        <p:spPr>
          <a:xfrm>
            <a:off x="4474574" y="5823332"/>
            <a:ext cx="1186159" cy="50916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1" idx="5"/>
          </p:cNvCxnSpPr>
          <p:nvPr/>
        </p:nvCxnSpPr>
        <p:spPr>
          <a:xfrm>
            <a:off x="6753418" y="6785102"/>
            <a:ext cx="1257684" cy="48286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2068398" y="3231137"/>
                <a:ext cx="58875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398" y="3231137"/>
                <a:ext cx="588751" cy="55399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2704481" y="2960423"/>
                <a:ext cx="50116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481" y="2960423"/>
                <a:ext cx="501163" cy="55399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4370590" y="2230009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590" y="2230009"/>
                <a:ext cx="599459" cy="55399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5006673" y="1959295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673" y="1959295"/>
                <a:ext cx="511870" cy="55399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6623549" y="1400514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549" y="1400514"/>
                <a:ext cx="599459" cy="55399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6658650" y="3197233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650" y="3197233"/>
                <a:ext cx="599459" cy="553998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2088829" y="4818964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829" y="4818964"/>
                <a:ext cx="599459" cy="553998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2773138" y="5146696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138" y="5146696"/>
                <a:ext cx="511870" cy="553998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4326816" y="5848471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816" y="5848471"/>
                <a:ext cx="599459" cy="553998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5011125" y="6176203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125" y="6176203"/>
                <a:ext cx="511870" cy="553998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4375451" y="3905730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451" y="3905730"/>
                <a:ext cx="599459" cy="553998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5059760" y="4233462"/>
                <a:ext cx="49212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760" y="4233462"/>
                <a:ext cx="492121" cy="553998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6706785" y="4869697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785" y="4869697"/>
                <a:ext cx="599459" cy="553998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397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applications</a:t>
            </a:r>
            <a:r>
              <a:rPr lang="en-US" sz="3600" dirty="0"/>
              <a:t>: </a:t>
            </a:r>
            <a:r>
              <a:rPr lang="en-US" sz="3600" dirty="0" smtClean="0"/>
              <a:t>what</a:t>
            </a:r>
          </a:p>
          <a:p>
            <a:pPr marL="731520"/>
            <a:r>
              <a:rPr lang="en-US" sz="3600" dirty="0"/>
              <a:t>t</a:t>
            </a:r>
            <a:r>
              <a:rPr lang="en-US" sz="3600" dirty="0" smtClean="0"/>
              <a:t>heory</a:t>
            </a:r>
          </a:p>
          <a:p>
            <a:r>
              <a:rPr lang="en-US" sz="3600" dirty="0" smtClean="0"/>
              <a:t>applications</a:t>
            </a:r>
            <a:r>
              <a:rPr lang="en-US" sz="3600" dirty="0"/>
              <a:t>: </a:t>
            </a:r>
            <a:r>
              <a:rPr lang="en-US" sz="3600" dirty="0" smtClean="0"/>
              <a:t>how</a:t>
            </a:r>
          </a:p>
          <a:p>
            <a:r>
              <a:rPr lang="en-US" sz="3600" dirty="0" smtClean="0"/>
              <a:t>onward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2006739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126013" y="3777012"/>
            <a:ext cx="1280160" cy="1280160"/>
            <a:chOff x="1126013" y="3777012"/>
            <a:chExt cx="1280160" cy="1280160"/>
          </a:xfrm>
        </p:grpSpPr>
        <p:sp>
          <p:nvSpPr>
            <p:cNvPr id="4" name="Oval 3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527128" y="4089293"/>
                  <a:ext cx="534184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34184" cy="553998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" name="Straight Arrow Connector 7"/>
          <p:cNvCxnSpPr>
            <a:stCxn id="4" idx="7"/>
            <a:endCxn id="10" idx="2"/>
          </p:cNvCxnSpPr>
          <p:nvPr/>
        </p:nvCxnSpPr>
        <p:spPr>
          <a:xfrm flipV="1">
            <a:off x="2218698" y="3474232"/>
            <a:ext cx="1135064" cy="49025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3353762" y="2834152"/>
            <a:ext cx="1280160" cy="1280160"/>
            <a:chOff x="1126013" y="3777012"/>
            <a:chExt cx="1280160" cy="1280160"/>
          </a:xfrm>
        </p:grpSpPr>
        <p:sp>
          <p:nvSpPr>
            <p:cNvPr id="10" name="Oval 9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3381889" y="4730647"/>
            <a:ext cx="1280160" cy="1280160"/>
            <a:chOff x="1126013" y="3777012"/>
            <a:chExt cx="1280160" cy="1280160"/>
          </a:xfrm>
        </p:grpSpPr>
        <p:sp>
          <p:nvSpPr>
            <p:cNvPr id="13" name="Oval 12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Straight Arrow Connector 16"/>
          <p:cNvCxnSpPr>
            <a:stCxn id="4" idx="5"/>
            <a:endCxn id="13" idx="2"/>
          </p:cNvCxnSpPr>
          <p:nvPr/>
        </p:nvCxnSpPr>
        <p:spPr>
          <a:xfrm>
            <a:off x="2218698" y="4869697"/>
            <a:ext cx="1163191" cy="50103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7"/>
          </p:cNvCxnSpPr>
          <p:nvPr/>
        </p:nvCxnSpPr>
        <p:spPr>
          <a:xfrm flipV="1">
            <a:off x="4446447" y="2546506"/>
            <a:ext cx="1163191" cy="47512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5609638" y="1906425"/>
            <a:ext cx="1280160" cy="1280160"/>
            <a:chOff x="1126013" y="3777012"/>
            <a:chExt cx="1280160" cy="1280160"/>
          </a:xfrm>
        </p:grpSpPr>
        <p:sp>
          <p:nvSpPr>
            <p:cNvPr id="22" name="Oval 21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527128" y="4089293"/>
                  <a:ext cx="535916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35916" cy="55399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/>
          <p:cNvGrpSpPr/>
          <p:nvPr/>
        </p:nvGrpSpPr>
        <p:grpSpPr>
          <a:xfrm>
            <a:off x="5637765" y="3802920"/>
            <a:ext cx="1280160" cy="1280160"/>
            <a:chOff x="1126013" y="3777012"/>
            <a:chExt cx="1280160" cy="1280160"/>
          </a:xfrm>
        </p:grpSpPr>
        <p:sp>
          <p:nvSpPr>
            <p:cNvPr id="25" name="Oval 24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7" name="Straight Arrow Connector 26"/>
          <p:cNvCxnSpPr>
            <a:stCxn id="10" idx="5"/>
          </p:cNvCxnSpPr>
          <p:nvPr/>
        </p:nvCxnSpPr>
        <p:spPr>
          <a:xfrm>
            <a:off x="4446447" y="3926837"/>
            <a:ext cx="1191318" cy="51616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5" idx="7"/>
          </p:cNvCxnSpPr>
          <p:nvPr/>
        </p:nvCxnSpPr>
        <p:spPr>
          <a:xfrm flipV="1">
            <a:off x="6730450" y="3474233"/>
            <a:ext cx="1209744" cy="516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5" idx="5"/>
          </p:cNvCxnSpPr>
          <p:nvPr/>
        </p:nvCxnSpPr>
        <p:spPr>
          <a:xfrm>
            <a:off x="6730450" y="4895605"/>
            <a:ext cx="1237871" cy="47512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6739663" y="1634957"/>
            <a:ext cx="1140932" cy="47663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5660733" y="5692417"/>
            <a:ext cx="1280160" cy="1280160"/>
            <a:chOff x="1126013" y="3777012"/>
            <a:chExt cx="1280160" cy="1280160"/>
          </a:xfrm>
        </p:grpSpPr>
        <p:sp>
          <p:nvSpPr>
            <p:cNvPr id="61" name="Oval 60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3" name="Straight Arrow Connector 62"/>
          <p:cNvCxnSpPr>
            <a:stCxn id="13" idx="5"/>
            <a:endCxn id="61" idx="2"/>
          </p:cNvCxnSpPr>
          <p:nvPr/>
        </p:nvCxnSpPr>
        <p:spPr>
          <a:xfrm>
            <a:off x="4474574" y="5823332"/>
            <a:ext cx="1186159" cy="50916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1" idx="5"/>
          </p:cNvCxnSpPr>
          <p:nvPr/>
        </p:nvCxnSpPr>
        <p:spPr>
          <a:xfrm>
            <a:off x="6753418" y="6785102"/>
            <a:ext cx="1257684" cy="48286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2068398" y="3231137"/>
                <a:ext cx="58875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398" y="3231137"/>
                <a:ext cx="588751" cy="55399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2704481" y="2960423"/>
                <a:ext cx="50116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481" y="2960423"/>
                <a:ext cx="501163" cy="55399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4370590" y="2230009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590" y="2230009"/>
                <a:ext cx="599459" cy="55399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/>
              <p:cNvSpPr txBox="1"/>
              <p:nvPr/>
            </p:nvSpPr>
            <p:spPr>
              <a:xfrm>
                <a:off x="5006673" y="1959295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673" y="1959295"/>
                <a:ext cx="511870" cy="55399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6623549" y="1400514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549" y="1400514"/>
                <a:ext cx="599459" cy="55399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6658650" y="3197233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650" y="3197233"/>
                <a:ext cx="599459" cy="553998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2088829" y="4818964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829" y="4818964"/>
                <a:ext cx="599459" cy="553998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2773138" y="5146696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138" y="5146696"/>
                <a:ext cx="511870" cy="553998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4326816" y="5848471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816" y="5848471"/>
                <a:ext cx="599459" cy="553998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TextBox 92"/>
              <p:cNvSpPr txBox="1"/>
              <p:nvPr/>
            </p:nvSpPr>
            <p:spPr>
              <a:xfrm>
                <a:off x="5011125" y="6176203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125" y="6176203"/>
                <a:ext cx="511870" cy="553998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4375451" y="3905730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451" y="3905730"/>
                <a:ext cx="599459" cy="553998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TextBox 94"/>
              <p:cNvSpPr txBox="1"/>
              <p:nvPr/>
            </p:nvSpPr>
            <p:spPr>
              <a:xfrm>
                <a:off x="5059760" y="4233462"/>
                <a:ext cx="49212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760" y="4233462"/>
                <a:ext cx="492121" cy="553998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6706785" y="4869697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785" y="4869697"/>
                <a:ext cx="599459" cy="553998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8702441" y="2882262"/>
                <a:ext cx="2638508" cy="1661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:r>
                  <a:rPr lang="en-US" sz="3600" dirty="0" smtClean="0"/>
                  <a:t>S</a:t>
                </a:r>
                <a:r>
                  <a:rPr lang="en-US" sz="3600" b="0" dirty="0" smtClean="0"/>
                  <a:t>tart estimating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r>
                      <a:rPr lang="en-US" sz="3600" b="0" i="1" smtClean="0">
                        <a:latin typeface="Cambria Math" charset="0"/>
                      </a:rPr>
                      <m:t>(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600" dirty="0" smtClean="0"/>
                  <a:t>!</a:t>
                </a:r>
                <a:endParaRPr lang="en-US" sz="3600" dirty="0"/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441" y="2882262"/>
                <a:ext cx="2638508" cy="1661993"/>
              </a:xfrm>
              <a:prstGeom prst="rect">
                <a:avLst/>
              </a:prstGeom>
              <a:blipFill rotWithShape="0">
                <a:blip r:embed="rId21"/>
                <a:stretch>
                  <a:fillRect l="-10648" t="-8456" r="-1389" b="-15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2316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126013" y="3777012"/>
            <a:ext cx="1280160" cy="1280160"/>
            <a:chOff x="1126013" y="3777012"/>
            <a:chExt cx="1280160" cy="1280160"/>
          </a:xfrm>
        </p:grpSpPr>
        <p:sp>
          <p:nvSpPr>
            <p:cNvPr id="4" name="Oval 3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527128" y="4089293"/>
                  <a:ext cx="534184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34184" cy="553998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" name="Straight Arrow Connector 7"/>
          <p:cNvCxnSpPr>
            <a:stCxn id="4" idx="7"/>
            <a:endCxn id="10" idx="2"/>
          </p:cNvCxnSpPr>
          <p:nvPr/>
        </p:nvCxnSpPr>
        <p:spPr>
          <a:xfrm flipV="1">
            <a:off x="2218698" y="3474232"/>
            <a:ext cx="1135064" cy="49025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3353762" y="2834152"/>
            <a:ext cx="1280160" cy="1280160"/>
            <a:chOff x="1126013" y="3777012"/>
            <a:chExt cx="1280160" cy="1280160"/>
          </a:xfrm>
        </p:grpSpPr>
        <p:sp>
          <p:nvSpPr>
            <p:cNvPr id="10" name="Oval 9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3381889" y="4730647"/>
            <a:ext cx="1280160" cy="1280160"/>
            <a:chOff x="1126013" y="3777012"/>
            <a:chExt cx="1280160" cy="1280160"/>
          </a:xfrm>
        </p:grpSpPr>
        <p:sp>
          <p:nvSpPr>
            <p:cNvPr id="13" name="Oval 12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Straight Arrow Connector 16"/>
          <p:cNvCxnSpPr>
            <a:stCxn id="4" idx="5"/>
            <a:endCxn id="13" idx="2"/>
          </p:cNvCxnSpPr>
          <p:nvPr/>
        </p:nvCxnSpPr>
        <p:spPr>
          <a:xfrm>
            <a:off x="2218698" y="4869697"/>
            <a:ext cx="1163191" cy="50103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7"/>
          </p:cNvCxnSpPr>
          <p:nvPr/>
        </p:nvCxnSpPr>
        <p:spPr>
          <a:xfrm flipV="1">
            <a:off x="4446447" y="2546506"/>
            <a:ext cx="1163191" cy="47512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5609638" y="1906425"/>
            <a:ext cx="1280160" cy="1280160"/>
            <a:chOff x="1126013" y="3777012"/>
            <a:chExt cx="1280160" cy="1280160"/>
          </a:xfrm>
        </p:grpSpPr>
        <p:sp>
          <p:nvSpPr>
            <p:cNvPr id="22" name="Oval 21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527128" y="4089293"/>
                  <a:ext cx="535916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35916" cy="55399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/>
          <p:cNvGrpSpPr/>
          <p:nvPr/>
        </p:nvGrpSpPr>
        <p:grpSpPr>
          <a:xfrm>
            <a:off x="5637765" y="3802920"/>
            <a:ext cx="1280160" cy="1280160"/>
            <a:chOff x="1126013" y="3777012"/>
            <a:chExt cx="1280160" cy="1280160"/>
          </a:xfrm>
        </p:grpSpPr>
        <p:sp>
          <p:nvSpPr>
            <p:cNvPr id="25" name="Oval 24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7" name="Straight Arrow Connector 26"/>
          <p:cNvCxnSpPr>
            <a:stCxn id="10" idx="5"/>
          </p:cNvCxnSpPr>
          <p:nvPr/>
        </p:nvCxnSpPr>
        <p:spPr>
          <a:xfrm>
            <a:off x="4446447" y="3926837"/>
            <a:ext cx="1191318" cy="51616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5" idx="7"/>
          </p:cNvCxnSpPr>
          <p:nvPr/>
        </p:nvCxnSpPr>
        <p:spPr>
          <a:xfrm flipV="1">
            <a:off x="6730450" y="3474233"/>
            <a:ext cx="1209744" cy="516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7940194" y="2834152"/>
            <a:ext cx="1280160" cy="1280160"/>
            <a:chOff x="1126013" y="3777012"/>
            <a:chExt cx="1280160" cy="1280160"/>
          </a:xfrm>
        </p:grpSpPr>
        <p:sp>
          <p:nvSpPr>
            <p:cNvPr id="30" name="Oval 29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/>
          <p:cNvGrpSpPr/>
          <p:nvPr/>
        </p:nvGrpSpPr>
        <p:grpSpPr>
          <a:xfrm>
            <a:off x="7968321" y="4730647"/>
            <a:ext cx="1280160" cy="1280160"/>
            <a:chOff x="1126013" y="3777012"/>
            <a:chExt cx="1280160" cy="1280160"/>
          </a:xfrm>
        </p:grpSpPr>
        <p:sp>
          <p:nvSpPr>
            <p:cNvPr id="33" name="Oval 32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1527128" y="4089293"/>
                  <a:ext cx="535275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35275" cy="55399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5" name="Straight Arrow Connector 34"/>
          <p:cNvCxnSpPr>
            <a:stCxn id="25" idx="5"/>
          </p:cNvCxnSpPr>
          <p:nvPr/>
        </p:nvCxnSpPr>
        <p:spPr>
          <a:xfrm>
            <a:off x="6730450" y="4895605"/>
            <a:ext cx="1237871" cy="47512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0" idx="7"/>
          </p:cNvCxnSpPr>
          <p:nvPr/>
        </p:nvCxnSpPr>
        <p:spPr>
          <a:xfrm flipV="1">
            <a:off x="9032879" y="2552791"/>
            <a:ext cx="1163191" cy="46883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0" idx="5"/>
          </p:cNvCxnSpPr>
          <p:nvPr/>
        </p:nvCxnSpPr>
        <p:spPr>
          <a:xfrm>
            <a:off x="9032879" y="3926837"/>
            <a:ext cx="1191318" cy="52244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6739663" y="1634957"/>
            <a:ext cx="1140932" cy="47663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7880595" y="994875"/>
            <a:ext cx="1280160" cy="1280160"/>
            <a:chOff x="1126013" y="3777012"/>
            <a:chExt cx="1280160" cy="1280160"/>
          </a:xfrm>
        </p:grpSpPr>
        <p:sp>
          <p:nvSpPr>
            <p:cNvPr id="52" name="Oval 51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5" name="Straight Arrow Connector 54"/>
          <p:cNvCxnSpPr/>
          <p:nvPr/>
        </p:nvCxnSpPr>
        <p:spPr>
          <a:xfrm flipV="1">
            <a:off x="9061006" y="834598"/>
            <a:ext cx="1163191" cy="47512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5660733" y="5692417"/>
            <a:ext cx="1280160" cy="1280160"/>
            <a:chOff x="1126013" y="3777012"/>
            <a:chExt cx="1280160" cy="1280160"/>
          </a:xfrm>
        </p:grpSpPr>
        <p:sp>
          <p:nvSpPr>
            <p:cNvPr id="61" name="Oval 60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3" name="Straight Arrow Connector 62"/>
          <p:cNvCxnSpPr>
            <a:stCxn id="13" idx="5"/>
            <a:endCxn id="61" idx="2"/>
          </p:cNvCxnSpPr>
          <p:nvPr/>
        </p:nvCxnSpPr>
        <p:spPr>
          <a:xfrm>
            <a:off x="4474574" y="5823332"/>
            <a:ext cx="1186159" cy="50916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8011102" y="6627882"/>
            <a:ext cx="1280160" cy="128016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/>
          <p:cNvCxnSpPr>
            <a:stCxn id="61" idx="5"/>
            <a:endCxn id="66" idx="2"/>
          </p:cNvCxnSpPr>
          <p:nvPr/>
        </p:nvCxnSpPr>
        <p:spPr>
          <a:xfrm>
            <a:off x="6753418" y="6785102"/>
            <a:ext cx="1257684" cy="48286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33" idx="5"/>
            <a:endCxn id="72" idx="2"/>
          </p:cNvCxnSpPr>
          <p:nvPr/>
        </p:nvCxnSpPr>
        <p:spPr>
          <a:xfrm>
            <a:off x="9061006" y="5823332"/>
            <a:ext cx="1319337" cy="5999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2068398" y="3231137"/>
                <a:ext cx="58875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398" y="3231137"/>
                <a:ext cx="588751" cy="55399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2704481" y="2960423"/>
                <a:ext cx="50116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481" y="2960423"/>
                <a:ext cx="501163" cy="55399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4370590" y="2230009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590" y="2230009"/>
                <a:ext cx="599459" cy="553998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5006673" y="1959295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673" y="1959295"/>
                <a:ext cx="511870" cy="553998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6623549" y="1400514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549" y="1400514"/>
                <a:ext cx="599459" cy="553998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7259632" y="1129800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632" y="1129800"/>
                <a:ext cx="511870" cy="553998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8996886" y="506798"/>
                <a:ext cx="58984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886" y="506798"/>
                <a:ext cx="589840" cy="553998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6658650" y="3197233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650" y="3197233"/>
                <a:ext cx="599459" cy="553998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7294733" y="2926519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733" y="2926519"/>
                <a:ext cx="511870" cy="553998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8890152" y="2250439"/>
                <a:ext cx="784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152" y="2250439"/>
                <a:ext cx="784317" cy="553998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2088829" y="4818964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829" y="4818964"/>
                <a:ext cx="599459" cy="553998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2773138" y="5146696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138" y="5146696"/>
                <a:ext cx="511870" cy="553998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4326816" y="5848471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816" y="5848471"/>
                <a:ext cx="599459" cy="553998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5011125" y="6176203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125" y="6176203"/>
                <a:ext cx="511870" cy="553998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4375451" y="3905730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451" y="3905730"/>
                <a:ext cx="599459" cy="553998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5059760" y="4233462"/>
                <a:ext cx="49212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760" y="4233462"/>
                <a:ext cx="492121" cy="553998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6706785" y="4869697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785" y="4869697"/>
                <a:ext cx="599459" cy="553998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7391094" y="5197429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094" y="5197429"/>
                <a:ext cx="511870" cy="553998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8895456" y="3905730"/>
                <a:ext cx="784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456" y="3905730"/>
                <a:ext cx="784317" cy="553998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8997529" y="5900458"/>
                <a:ext cx="784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529" y="5900458"/>
                <a:ext cx="784317" cy="553998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78180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126013" y="3777012"/>
            <a:ext cx="1280160" cy="1280160"/>
            <a:chOff x="1126013" y="3777012"/>
            <a:chExt cx="1280160" cy="1280160"/>
          </a:xfrm>
        </p:grpSpPr>
        <p:sp>
          <p:nvSpPr>
            <p:cNvPr id="4" name="Oval 3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527128" y="4089293"/>
                  <a:ext cx="534184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34184" cy="553998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" name="Straight Arrow Connector 7"/>
          <p:cNvCxnSpPr>
            <a:stCxn id="4" idx="7"/>
            <a:endCxn id="10" idx="2"/>
          </p:cNvCxnSpPr>
          <p:nvPr/>
        </p:nvCxnSpPr>
        <p:spPr>
          <a:xfrm flipV="1">
            <a:off x="2218698" y="3474232"/>
            <a:ext cx="1135064" cy="49025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3353762" y="2834152"/>
            <a:ext cx="1280160" cy="1280160"/>
            <a:chOff x="1126013" y="3777012"/>
            <a:chExt cx="1280160" cy="1280160"/>
          </a:xfrm>
        </p:grpSpPr>
        <p:sp>
          <p:nvSpPr>
            <p:cNvPr id="10" name="Oval 9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3381889" y="4730647"/>
            <a:ext cx="1280160" cy="1280160"/>
            <a:chOff x="1126013" y="3777012"/>
            <a:chExt cx="1280160" cy="1280160"/>
          </a:xfrm>
        </p:grpSpPr>
        <p:sp>
          <p:nvSpPr>
            <p:cNvPr id="13" name="Oval 12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Straight Arrow Connector 16"/>
          <p:cNvCxnSpPr>
            <a:stCxn id="4" idx="5"/>
            <a:endCxn id="13" idx="2"/>
          </p:cNvCxnSpPr>
          <p:nvPr/>
        </p:nvCxnSpPr>
        <p:spPr>
          <a:xfrm>
            <a:off x="2218698" y="4869697"/>
            <a:ext cx="1163191" cy="50103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7"/>
          </p:cNvCxnSpPr>
          <p:nvPr/>
        </p:nvCxnSpPr>
        <p:spPr>
          <a:xfrm flipV="1">
            <a:off x="4446447" y="2546506"/>
            <a:ext cx="1163191" cy="47512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5609638" y="1906425"/>
            <a:ext cx="1280160" cy="1280160"/>
            <a:chOff x="1126013" y="3777012"/>
            <a:chExt cx="1280160" cy="1280160"/>
          </a:xfrm>
        </p:grpSpPr>
        <p:sp>
          <p:nvSpPr>
            <p:cNvPr id="22" name="Oval 21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527128" y="4089293"/>
                  <a:ext cx="535916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35916" cy="55399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/>
          <p:cNvGrpSpPr/>
          <p:nvPr/>
        </p:nvGrpSpPr>
        <p:grpSpPr>
          <a:xfrm>
            <a:off x="5637765" y="3802920"/>
            <a:ext cx="1280160" cy="1280160"/>
            <a:chOff x="1126013" y="3777012"/>
            <a:chExt cx="1280160" cy="1280160"/>
          </a:xfrm>
        </p:grpSpPr>
        <p:sp>
          <p:nvSpPr>
            <p:cNvPr id="25" name="Oval 24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7" name="Straight Arrow Connector 26"/>
          <p:cNvCxnSpPr>
            <a:stCxn id="10" idx="5"/>
          </p:cNvCxnSpPr>
          <p:nvPr/>
        </p:nvCxnSpPr>
        <p:spPr>
          <a:xfrm>
            <a:off x="4446447" y="3926837"/>
            <a:ext cx="1191318" cy="51616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5" idx="7"/>
          </p:cNvCxnSpPr>
          <p:nvPr/>
        </p:nvCxnSpPr>
        <p:spPr>
          <a:xfrm flipV="1">
            <a:off x="6730450" y="3474233"/>
            <a:ext cx="1209744" cy="516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7940194" y="2834152"/>
            <a:ext cx="1280160" cy="1280160"/>
            <a:chOff x="1126013" y="3777012"/>
            <a:chExt cx="1280160" cy="1280160"/>
          </a:xfrm>
        </p:grpSpPr>
        <p:sp>
          <p:nvSpPr>
            <p:cNvPr id="30" name="Oval 29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/>
          <p:cNvGrpSpPr/>
          <p:nvPr/>
        </p:nvGrpSpPr>
        <p:grpSpPr>
          <a:xfrm>
            <a:off x="7968321" y="4730647"/>
            <a:ext cx="1280160" cy="1280160"/>
            <a:chOff x="1126013" y="3777012"/>
            <a:chExt cx="1280160" cy="1280160"/>
          </a:xfrm>
        </p:grpSpPr>
        <p:sp>
          <p:nvSpPr>
            <p:cNvPr id="33" name="Oval 32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1527128" y="4089293"/>
                  <a:ext cx="535275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35275" cy="55399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5" name="Straight Arrow Connector 34"/>
          <p:cNvCxnSpPr>
            <a:stCxn id="25" idx="5"/>
          </p:cNvCxnSpPr>
          <p:nvPr/>
        </p:nvCxnSpPr>
        <p:spPr>
          <a:xfrm>
            <a:off x="6730450" y="4895605"/>
            <a:ext cx="1237871" cy="47512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0" idx="7"/>
          </p:cNvCxnSpPr>
          <p:nvPr/>
        </p:nvCxnSpPr>
        <p:spPr>
          <a:xfrm flipV="1">
            <a:off x="9032879" y="2552791"/>
            <a:ext cx="1163191" cy="46883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10196070" y="1912710"/>
            <a:ext cx="1280160" cy="1280160"/>
            <a:chOff x="1126013" y="3777012"/>
            <a:chExt cx="1280160" cy="1280160"/>
          </a:xfrm>
        </p:grpSpPr>
        <p:sp>
          <p:nvSpPr>
            <p:cNvPr id="38" name="Oval 37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1527128" y="4089293"/>
                  <a:ext cx="72975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729752" cy="55399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Group 39"/>
          <p:cNvGrpSpPr/>
          <p:nvPr/>
        </p:nvGrpSpPr>
        <p:grpSpPr>
          <a:xfrm>
            <a:off x="10224197" y="3809205"/>
            <a:ext cx="1280160" cy="1280160"/>
            <a:chOff x="1126013" y="3777012"/>
            <a:chExt cx="1280160" cy="1280160"/>
          </a:xfrm>
        </p:grpSpPr>
        <p:sp>
          <p:nvSpPr>
            <p:cNvPr id="41" name="Oval 40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1527128" y="4089293"/>
                  <a:ext cx="72975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729752" cy="55399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3" name="Straight Arrow Connector 42"/>
          <p:cNvCxnSpPr>
            <a:stCxn id="30" idx="5"/>
          </p:cNvCxnSpPr>
          <p:nvPr/>
        </p:nvCxnSpPr>
        <p:spPr>
          <a:xfrm>
            <a:off x="9032879" y="3926837"/>
            <a:ext cx="1191318" cy="52244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6739663" y="1634957"/>
            <a:ext cx="1140932" cy="47663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7880595" y="994875"/>
            <a:ext cx="1280160" cy="1280160"/>
            <a:chOff x="1126013" y="3777012"/>
            <a:chExt cx="1280160" cy="1280160"/>
          </a:xfrm>
        </p:grpSpPr>
        <p:sp>
          <p:nvSpPr>
            <p:cNvPr id="52" name="Oval 51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5" name="Straight Arrow Connector 54"/>
          <p:cNvCxnSpPr/>
          <p:nvPr/>
        </p:nvCxnSpPr>
        <p:spPr>
          <a:xfrm flipV="1">
            <a:off x="9061006" y="834598"/>
            <a:ext cx="1163191" cy="47512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10224197" y="194517"/>
            <a:ext cx="1280160" cy="1280160"/>
            <a:chOff x="1126013" y="3777012"/>
            <a:chExt cx="1280160" cy="1280160"/>
          </a:xfrm>
        </p:grpSpPr>
        <p:sp>
          <p:nvSpPr>
            <p:cNvPr id="57" name="Oval 56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1527128" y="4089293"/>
                  <a:ext cx="72975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729752" cy="553998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/>
          <p:cNvGrpSpPr/>
          <p:nvPr/>
        </p:nvGrpSpPr>
        <p:grpSpPr>
          <a:xfrm>
            <a:off x="5660733" y="5692417"/>
            <a:ext cx="1280160" cy="1280160"/>
            <a:chOff x="1126013" y="3777012"/>
            <a:chExt cx="1280160" cy="1280160"/>
          </a:xfrm>
        </p:grpSpPr>
        <p:sp>
          <p:nvSpPr>
            <p:cNvPr id="61" name="Oval 60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3" name="Straight Arrow Connector 62"/>
          <p:cNvCxnSpPr>
            <a:stCxn id="13" idx="5"/>
            <a:endCxn id="61" idx="2"/>
          </p:cNvCxnSpPr>
          <p:nvPr/>
        </p:nvCxnSpPr>
        <p:spPr>
          <a:xfrm>
            <a:off x="4474574" y="5823332"/>
            <a:ext cx="1186159" cy="50916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8011102" y="6627882"/>
            <a:ext cx="1280160" cy="128016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/>
          <p:cNvCxnSpPr>
            <a:stCxn id="61" idx="5"/>
            <a:endCxn id="66" idx="2"/>
          </p:cNvCxnSpPr>
          <p:nvPr/>
        </p:nvCxnSpPr>
        <p:spPr>
          <a:xfrm>
            <a:off x="6753418" y="6785102"/>
            <a:ext cx="1257684" cy="48286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/>
          <p:cNvGrpSpPr/>
          <p:nvPr/>
        </p:nvGrpSpPr>
        <p:grpSpPr>
          <a:xfrm>
            <a:off x="10380343" y="5783152"/>
            <a:ext cx="1280160" cy="1280160"/>
            <a:chOff x="1126013" y="3777012"/>
            <a:chExt cx="1280160" cy="1280160"/>
          </a:xfrm>
        </p:grpSpPr>
        <p:sp>
          <p:nvSpPr>
            <p:cNvPr id="72" name="Oval 71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1527128" y="4089293"/>
                  <a:ext cx="72975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729752" cy="553998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4" name="Straight Arrow Connector 73"/>
          <p:cNvCxnSpPr>
            <a:stCxn id="33" idx="5"/>
            <a:endCxn id="72" idx="2"/>
          </p:cNvCxnSpPr>
          <p:nvPr/>
        </p:nvCxnSpPr>
        <p:spPr>
          <a:xfrm>
            <a:off x="9061006" y="5823332"/>
            <a:ext cx="1319337" cy="5999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2068398" y="3231137"/>
                <a:ext cx="58875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398" y="3231137"/>
                <a:ext cx="588751" cy="553998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2704481" y="2960423"/>
                <a:ext cx="50116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481" y="2960423"/>
                <a:ext cx="501163" cy="553998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4370590" y="2230009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590" y="2230009"/>
                <a:ext cx="599459" cy="553998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5006673" y="1959295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673" y="1959295"/>
                <a:ext cx="511870" cy="553998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6623549" y="1400514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549" y="1400514"/>
                <a:ext cx="599459" cy="553998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7259632" y="1129800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632" y="1129800"/>
                <a:ext cx="511870" cy="553998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8996886" y="506798"/>
                <a:ext cx="58984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886" y="506798"/>
                <a:ext cx="589840" cy="553998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9632969" y="236084"/>
                <a:ext cx="50225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969" y="236084"/>
                <a:ext cx="502253" cy="553998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6658650" y="3197233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650" y="3197233"/>
                <a:ext cx="599459" cy="553998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7294733" y="2926519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733" y="2926519"/>
                <a:ext cx="511870" cy="553998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8890152" y="2250439"/>
                <a:ext cx="784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152" y="2250439"/>
                <a:ext cx="784317" cy="553998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9458501" y="1979725"/>
                <a:ext cx="69672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8501" y="1979725"/>
                <a:ext cx="696729" cy="553998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2088829" y="4818964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829" y="4818964"/>
                <a:ext cx="599459" cy="553998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2773138" y="5146696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138" y="5146696"/>
                <a:ext cx="511870" cy="553998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4326816" y="5848471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816" y="5848471"/>
                <a:ext cx="599459" cy="553998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5011125" y="6176203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125" y="6176203"/>
                <a:ext cx="511870" cy="553998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4375451" y="3905730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451" y="3905730"/>
                <a:ext cx="599459" cy="553998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5059760" y="4233462"/>
                <a:ext cx="49212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760" y="4233462"/>
                <a:ext cx="492121" cy="553998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6706785" y="4869697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785" y="4869697"/>
                <a:ext cx="599459" cy="553998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7391094" y="5197429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094" y="5197429"/>
                <a:ext cx="511870" cy="553998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8895456" y="3905730"/>
                <a:ext cx="784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456" y="3905730"/>
                <a:ext cx="784317" cy="553998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9579765" y="4301194"/>
                <a:ext cx="69672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9765" y="4301194"/>
                <a:ext cx="696729" cy="553998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8997529" y="5900458"/>
                <a:ext cx="784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529" y="5900458"/>
                <a:ext cx="784317" cy="553998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9698771" y="6211257"/>
                <a:ext cx="69672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771" y="6211257"/>
                <a:ext cx="696729" cy="553998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Arrow Connector 101"/>
          <p:cNvCxnSpPr/>
          <p:nvPr/>
        </p:nvCxnSpPr>
        <p:spPr>
          <a:xfrm flipV="1">
            <a:off x="11404608" y="-109361"/>
            <a:ext cx="1163191" cy="47512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11404608" y="1270970"/>
            <a:ext cx="1191318" cy="51616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11294885" y="-442791"/>
                <a:ext cx="784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4885" y="-442791"/>
                <a:ext cx="784317" cy="553998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11299746" y="1300662"/>
                <a:ext cx="784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9746" y="1300662"/>
                <a:ext cx="784317" cy="553998"/>
              </a:xfrm>
              <a:prstGeom prst="rect">
                <a:avLst/>
              </a:prstGeom>
              <a:blipFill rotWithShape="0"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Straight Arrow Connector 109"/>
          <p:cNvCxnSpPr/>
          <p:nvPr/>
        </p:nvCxnSpPr>
        <p:spPr>
          <a:xfrm>
            <a:off x="11404608" y="2929421"/>
            <a:ext cx="1191318" cy="51616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/>
              <p:cNvSpPr txBox="1"/>
              <p:nvPr/>
            </p:nvSpPr>
            <p:spPr>
              <a:xfrm>
                <a:off x="11316679" y="2959113"/>
                <a:ext cx="784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1" name="TextBox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6679" y="2959113"/>
                <a:ext cx="784317" cy="553998"/>
              </a:xfrm>
              <a:prstGeom prst="rect">
                <a:avLst/>
              </a:prstGeom>
              <a:blipFill rotWithShape="0"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Straight Arrow Connector 111"/>
          <p:cNvCxnSpPr/>
          <p:nvPr/>
        </p:nvCxnSpPr>
        <p:spPr>
          <a:xfrm>
            <a:off x="11426060" y="4866829"/>
            <a:ext cx="1191318" cy="51616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/>
              <p:cNvSpPr txBox="1"/>
              <p:nvPr/>
            </p:nvSpPr>
            <p:spPr>
              <a:xfrm>
                <a:off x="11321198" y="4913454"/>
                <a:ext cx="784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1198" y="4913454"/>
                <a:ext cx="784317" cy="553998"/>
              </a:xfrm>
              <a:prstGeom prst="rect">
                <a:avLst/>
              </a:prstGeom>
              <a:blipFill rotWithShape="0"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Straight Arrow Connector 113"/>
          <p:cNvCxnSpPr/>
          <p:nvPr/>
        </p:nvCxnSpPr>
        <p:spPr>
          <a:xfrm>
            <a:off x="11655151" y="6716685"/>
            <a:ext cx="1191318" cy="51616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689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Dijkstra’s algorithm</a:t>
            </a:r>
          </a:p>
          <a:p>
            <a:r>
              <a:rPr lang="en-US" sz="3600" dirty="0" smtClean="0"/>
              <a:t>A* algorithm</a:t>
            </a:r>
          </a:p>
          <a:p>
            <a:r>
              <a:rPr lang="en-US" sz="3600" dirty="0" smtClean="0"/>
              <a:t>minimax </a:t>
            </a:r>
            <a:r>
              <a:rPr lang="en-US" sz="3600" dirty="0" smtClean="0"/>
              <a:t>search</a:t>
            </a:r>
          </a:p>
          <a:p>
            <a:pPr lvl="1"/>
            <a:r>
              <a:rPr lang="en-US" sz="3400" dirty="0" smtClean="0"/>
              <a:t>two</a:t>
            </a:r>
            <a:r>
              <a:rPr lang="en-US" sz="3400" dirty="0" smtClean="0"/>
              <a:t>-player games not a problem</a:t>
            </a:r>
            <a:endParaRPr lang="en-US" sz="3400" dirty="0" smtClean="0"/>
          </a:p>
          <a:p>
            <a:r>
              <a:rPr lang="en-US" sz="3600" dirty="0" smtClean="0"/>
              <a:t>Monte Carlo tree search</a:t>
            </a:r>
            <a:endParaRPr lang="en-US" sz="36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/>
          <a:lstStyle/>
          <a:p>
            <a:r>
              <a:rPr lang="en-US" dirty="0" smtClean="0"/>
              <a:t>connections: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9014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roll-outs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126013" y="3777012"/>
            <a:ext cx="1280160" cy="1280160"/>
            <a:chOff x="1126013" y="3777012"/>
            <a:chExt cx="1280160" cy="1280160"/>
          </a:xfrm>
        </p:grpSpPr>
        <p:sp>
          <p:nvSpPr>
            <p:cNvPr id="7" name="Oval 6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527128" y="4089293"/>
                  <a:ext cx="534184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34184" cy="553998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" name="Straight Arrow Connector 8"/>
          <p:cNvCxnSpPr>
            <a:stCxn id="7" idx="7"/>
          </p:cNvCxnSpPr>
          <p:nvPr/>
        </p:nvCxnSpPr>
        <p:spPr>
          <a:xfrm flipV="1">
            <a:off x="2218698" y="3474232"/>
            <a:ext cx="1135064" cy="49025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3353762" y="2834152"/>
            <a:ext cx="1280160" cy="1280160"/>
            <a:chOff x="1126013" y="3777012"/>
            <a:chExt cx="1280160" cy="1280160"/>
          </a:xfrm>
        </p:grpSpPr>
        <p:sp>
          <p:nvSpPr>
            <p:cNvPr id="11" name="Oval 10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" name="Straight Arrow Connector 15"/>
          <p:cNvCxnSpPr>
            <a:stCxn id="7" idx="5"/>
            <a:endCxn id="16" idx="2"/>
          </p:cNvCxnSpPr>
          <p:nvPr/>
        </p:nvCxnSpPr>
        <p:spPr>
          <a:xfrm>
            <a:off x="2218698" y="4869697"/>
            <a:ext cx="1163191" cy="50103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446447" y="2546506"/>
            <a:ext cx="1163191" cy="475121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5637765" y="3802920"/>
            <a:ext cx="1280160" cy="1280160"/>
            <a:chOff x="1126013" y="3777012"/>
            <a:chExt cx="1280160" cy="1280160"/>
          </a:xfrm>
        </p:grpSpPr>
        <p:sp>
          <p:nvSpPr>
            <p:cNvPr id="22" name="Oval 21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Arrow Connector 23"/>
          <p:cNvCxnSpPr/>
          <p:nvPr/>
        </p:nvCxnSpPr>
        <p:spPr>
          <a:xfrm>
            <a:off x="4446447" y="3926837"/>
            <a:ext cx="1191318" cy="51616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8" idx="7"/>
          </p:cNvCxnSpPr>
          <p:nvPr/>
        </p:nvCxnSpPr>
        <p:spPr>
          <a:xfrm flipV="1">
            <a:off x="6730450" y="3474233"/>
            <a:ext cx="1209744" cy="516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7940194" y="2834152"/>
            <a:ext cx="1280160" cy="1280160"/>
            <a:chOff x="1126013" y="3777012"/>
            <a:chExt cx="1280160" cy="1280160"/>
          </a:xfrm>
        </p:grpSpPr>
        <p:sp>
          <p:nvSpPr>
            <p:cNvPr id="27" name="Oval 26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2" name="Straight Arrow Connector 31"/>
          <p:cNvCxnSpPr>
            <a:stCxn id="28" idx="5"/>
          </p:cNvCxnSpPr>
          <p:nvPr/>
        </p:nvCxnSpPr>
        <p:spPr>
          <a:xfrm>
            <a:off x="6730450" y="4895605"/>
            <a:ext cx="1237871" cy="47512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3" idx="7"/>
          </p:cNvCxnSpPr>
          <p:nvPr/>
        </p:nvCxnSpPr>
        <p:spPr>
          <a:xfrm flipV="1">
            <a:off x="9032879" y="2552791"/>
            <a:ext cx="1163191" cy="46883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10196070" y="1912710"/>
            <a:ext cx="1280160" cy="1280160"/>
            <a:chOff x="1126013" y="3777012"/>
            <a:chExt cx="1280160" cy="1280160"/>
          </a:xfrm>
        </p:grpSpPr>
        <p:sp>
          <p:nvSpPr>
            <p:cNvPr id="35" name="Oval 34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1527128" y="4089293"/>
                  <a:ext cx="72975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729752" cy="55399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0" name="Straight Arrow Connector 39"/>
          <p:cNvCxnSpPr>
            <a:stCxn id="33" idx="5"/>
          </p:cNvCxnSpPr>
          <p:nvPr/>
        </p:nvCxnSpPr>
        <p:spPr>
          <a:xfrm>
            <a:off x="9032879" y="3926837"/>
            <a:ext cx="1191318" cy="522448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2068398" y="3231137"/>
                <a:ext cx="58875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398" y="3231137"/>
                <a:ext cx="588751" cy="55399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2704481" y="2960423"/>
                <a:ext cx="50116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481" y="2960423"/>
                <a:ext cx="501163" cy="55399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4370590" y="2230009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590" y="2230009"/>
                <a:ext cx="599459" cy="55399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6658650" y="3197233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650" y="3197233"/>
                <a:ext cx="599459" cy="55399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7294733" y="2926519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733" y="2926519"/>
                <a:ext cx="511870" cy="55399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8890152" y="2250439"/>
                <a:ext cx="784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152" y="2250439"/>
                <a:ext cx="784317" cy="55399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9458501" y="1979725"/>
                <a:ext cx="69672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8501" y="1979725"/>
                <a:ext cx="696729" cy="553998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2088829" y="4818964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829" y="4818964"/>
                <a:ext cx="599459" cy="553998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4375451" y="3905730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451" y="3905730"/>
                <a:ext cx="599459" cy="553998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5059760" y="4233462"/>
                <a:ext cx="49212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760" y="4233462"/>
                <a:ext cx="492121" cy="553998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6706785" y="4869697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785" y="4869697"/>
                <a:ext cx="599459" cy="553998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8895456" y="3905730"/>
                <a:ext cx="784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456" y="3905730"/>
                <a:ext cx="784317" cy="553998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/>
          <p:cNvCxnSpPr/>
          <p:nvPr/>
        </p:nvCxnSpPr>
        <p:spPr>
          <a:xfrm>
            <a:off x="11404608" y="2929421"/>
            <a:ext cx="1191318" cy="51616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11316679" y="2959113"/>
                <a:ext cx="784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6679" y="2959113"/>
                <a:ext cx="784317" cy="553998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8900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roll-outs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614" y="2177143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437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can be stochastic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4173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stochastic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latin typeface="Cambria Math" charset="0"/>
                      </a:rPr>
                      <m:t>′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516" b="-2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366436"/>
              </p:ext>
            </p:extLst>
          </p:nvPr>
        </p:nvGraphicFramePr>
        <p:xfrm>
          <a:off x="4752030" y="2534414"/>
          <a:ext cx="3800104" cy="3348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0026"/>
                <a:gridCol w="950026"/>
                <a:gridCol w="950026"/>
                <a:gridCol w="950026"/>
              </a:tblGrid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</a:tr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</a:tr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start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goal</a:t>
                      </a:r>
                      <a:endParaRPr lang="en-US" sz="2400" dirty="0"/>
                    </a:p>
                  </a:txBody>
                  <a:tcPr anchor="ctr"/>
                </a:tc>
              </a:tr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-10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61872" y="3287839"/>
            <a:ext cx="31676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“icy pond”</a:t>
            </a:r>
          </a:p>
          <a:p>
            <a:r>
              <a:rPr lang="en-US" sz="2800" dirty="0" smtClean="0"/>
              <a:t>20% chance you move 90º from where you intend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104824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stochastic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𝑟</m:t>
                    </m:r>
                    <m:r>
                      <a:rPr lang="en-US" b="0" i="1" smtClean="0">
                        <a:latin typeface="Cambria Math" charset="0"/>
                      </a:rPr>
                      <m:t>′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516" b="-2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631" y="2236025"/>
            <a:ext cx="4650097" cy="38542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61872" y="3389437"/>
            <a:ext cx="3167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multi-armed bandit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388279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exploration vs. exploitation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 sz="3600" dirty="0" smtClean="0"/>
                  <a:t>-greedy policy</a:t>
                </a:r>
              </a:p>
              <a:p>
                <a:pPr lvl="1"/>
                <a:r>
                  <a:rPr lang="en-US" sz="3600" dirty="0" smtClean="0"/>
                  <a:t>usually do what looks best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 sz="3600" dirty="0" smtClean="0"/>
                  <a:t> of the time, choose random action</a:t>
                </a: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2931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pplications: what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454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6837099" cy="4351337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 smtClean="0"/>
                  <a:t>How does randomness affect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en-US" sz="3600" dirty="0" smtClean="0"/>
                  <a:t>,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3600" dirty="0" smtClean="0"/>
                  <a:t>, and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𝑞</m:t>
                    </m:r>
                  </m:oMath>
                </a14:m>
                <a:r>
                  <a:rPr lang="en-US" sz="3600" dirty="0" smtClean="0"/>
                  <a:t>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lang="en-U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  <m:r>
                      <a:rPr lang="en-U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is-I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</m:oMath>
                </a14:m>
                <a:endParaRPr lang="en-US" sz="34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sz="3400" b="0" i="1" smtClean="0">
                        <a:latin typeface="Cambria Math" charset="0"/>
                      </a:rPr>
                      <m:t>𝑣</m:t>
                    </m:r>
                    <m:r>
                      <a:rPr lang="en-US" sz="3400" b="0" i="1" smtClean="0">
                        <a:latin typeface="Cambria Math" charset="0"/>
                      </a:rPr>
                      <m:t>:</m:t>
                    </m:r>
                    <m:r>
                      <a:rPr lang="en-US" sz="3400" b="0" i="1" smtClean="0">
                        <a:latin typeface="Cambria Math" charset="0"/>
                      </a:rPr>
                      <m:t>𝑠</m:t>
                    </m:r>
                    <m:r>
                      <a:rPr lang="is-I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s-IS" sz="3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</m:nary>
                  </m:oMath>
                </a14:m>
                <a:endParaRPr lang="en-US" sz="34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sz="3400" b="0" i="1" smtClean="0">
                        <a:latin typeface="Cambria Math" charset="0"/>
                      </a:rPr>
                      <m:t>𝑞</m:t>
                    </m:r>
                    <m:r>
                      <a:rPr lang="en-US" sz="3400" b="0" i="1" smtClean="0">
                        <a:latin typeface="Cambria Math" charset="0"/>
                      </a:rPr>
                      <m:t>:</m:t>
                    </m:r>
                    <m:r>
                      <a:rPr lang="en-US" sz="3400" b="0" i="1" smtClean="0">
                        <a:latin typeface="Cambria Math" charset="0"/>
                      </a:rPr>
                      <m:t>𝑠</m:t>
                    </m:r>
                    <m:r>
                      <a:rPr lang="en-US" sz="3400" b="0" i="1" smtClean="0">
                        <a:latin typeface="Cambria Math" charset="0"/>
                      </a:rPr>
                      <m:t>,</m:t>
                    </m:r>
                    <m:r>
                      <a:rPr lang="en-US" sz="3400" b="0" i="1" smtClean="0">
                        <a:latin typeface="Cambria Math" charset="0"/>
                      </a:rPr>
                      <m:t>𝑎</m:t>
                    </m:r>
                    <m:r>
                      <a:rPr lang="is-I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s-IS" sz="3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</m:nary>
                  </m:oMath>
                </a14:m>
                <a:endParaRPr lang="en-US" sz="3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6837099" cy="4351337"/>
              </a:xfrm>
              <a:blipFill rotWithShape="0">
                <a:blip r:embed="rId2"/>
                <a:stretch>
                  <a:fillRect l="-169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14453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6837099" cy="4351337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 smtClean="0"/>
                  <a:t>How does randomness affect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en-US" sz="3600" dirty="0" smtClean="0"/>
                  <a:t>,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3600" dirty="0" smtClean="0"/>
                  <a:t>, and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𝑞</m:t>
                    </m:r>
                  </m:oMath>
                </a14:m>
                <a:r>
                  <a:rPr lang="en-US" sz="3600" dirty="0" smtClean="0"/>
                  <a:t>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lang="en-U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  <m:r>
                      <a:rPr lang="en-U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ℙ</m:t>
                    </m:r>
                    <m:r>
                      <a:rPr lang="en-U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  <m:r>
                      <a:rPr lang="en-U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  <m:r>
                      <a:rPr lang="en-U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34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sz="3400" b="0" i="1" smtClean="0">
                        <a:latin typeface="Cambria Math" charset="0"/>
                      </a:rPr>
                      <m:t>𝑣</m:t>
                    </m:r>
                    <m:r>
                      <a:rPr lang="en-US" sz="3400" b="0" i="1" smtClean="0">
                        <a:latin typeface="Cambria Math" charset="0"/>
                      </a:rPr>
                      <m:t>:</m:t>
                    </m:r>
                    <m:r>
                      <a:rPr lang="en-US" sz="3400" b="0" i="1" smtClean="0">
                        <a:latin typeface="Cambria Math" charset="0"/>
                      </a:rPr>
                      <m:t>𝑠</m:t>
                    </m:r>
                    <m:r>
                      <a:rPr lang="is-I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is-I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𝔼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s-IS" sz="3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</m:nary>
                  </m:oMath>
                </a14:m>
                <a:endParaRPr lang="en-US" sz="34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sz="3400" b="0" i="1" smtClean="0">
                        <a:latin typeface="Cambria Math" charset="0"/>
                      </a:rPr>
                      <m:t>𝑞</m:t>
                    </m:r>
                    <m:r>
                      <a:rPr lang="en-US" sz="3400" b="0" i="1" smtClean="0">
                        <a:latin typeface="Cambria Math" charset="0"/>
                      </a:rPr>
                      <m:t>:</m:t>
                    </m:r>
                    <m:r>
                      <a:rPr lang="en-US" sz="3400" b="0" i="1" smtClean="0">
                        <a:latin typeface="Cambria Math" charset="0"/>
                      </a:rPr>
                      <m:t>𝑠</m:t>
                    </m:r>
                    <m:r>
                      <a:rPr lang="en-US" sz="3400" b="0" i="1" smtClean="0">
                        <a:latin typeface="Cambria Math" charset="0"/>
                      </a:rPr>
                      <m:t>,</m:t>
                    </m:r>
                    <m:r>
                      <a:rPr lang="en-US" sz="3400" b="0" i="1" smtClean="0">
                        <a:latin typeface="Cambria Math" charset="0"/>
                      </a:rPr>
                      <m:t>𝑎</m:t>
                    </m:r>
                    <m:r>
                      <a:rPr lang="is-I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is-I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𝔼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s-IS" sz="3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</m:nary>
                  </m:oMath>
                </a14:m>
                <a:endParaRPr lang="en-US" sz="3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6837099" cy="4351337"/>
              </a:xfrm>
              <a:blipFill rotWithShape="0">
                <a:blip r:embed="rId2"/>
                <a:stretch>
                  <a:fillRect l="-169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88844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model-free: Monte Carlo returns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7272528" cy="4351337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d>
                      <m:d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sz="3600" b="0" i="1" smtClean="0">
                        <a:latin typeface="Cambria Math" charset="0"/>
                      </a:rPr>
                      <m:t>= ?</m:t>
                    </m:r>
                  </m:oMath>
                </a14:m>
                <a:endParaRPr lang="en-US" sz="3600" dirty="0" smtClean="0"/>
              </a:p>
              <a:p>
                <a:r>
                  <a:rPr lang="en-US" sz="3600" dirty="0" smtClean="0"/>
                  <a:t>keep track and average</a:t>
                </a:r>
              </a:p>
              <a:p>
                <a:r>
                  <a:rPr lang="en-US" sz="3600" dirty="0" smtClean="0"/>
                  <a:t>like “planning” from experienced “roll-outs”</a:t>
                </a: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7272528" cy="4351337"/>
              </a:xfrm>
              <a:blipFill rotWithShape="0">
                <a:blip r:embed="rId2"/>
                <a:stretch>
                  <a:fillRect l="-1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60542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non-stationarity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r>
                      <a:rPr lang="en-US" sz="3600" b="0" i="1" smtClean="0">
                        <a:latin typeface="Cambria Math" charset="0"/>
                      </a:rPr>
                      <m:t>(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600" dirty="0" smtClean="0"/>
                  <a:t> changes over time!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42004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average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1871" y="1828800"/>
                <a:ext cx="8915281" cy="4351337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 smtClean="0"/>
                  <a:t>new mean = old mean +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sz="2800" dirty="0" smtClean="0"/>
                  <a:t>(new sample </a:t>
                </a:r>
                <a:r>
                  <a:rPr lang="en-US" sz="2800" dirty="0"/>
                  <a:t>-</a:t>
                </a:r>
                <a:r>
                  <a:rPr lang="en-US" sz="2800" dirty="0" smtClean="0"/>
                  <a:t> old mean)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1" y="1828800"/>
                <a:ext cx="8915281" cy="4351337"/>
              </a:xfrm>
              <a:blipFill rotWithShape="0">
                <a:blip r:embed="rId2"/>
                <a:stretch>
                  <a:fillRect l="-821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91316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average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1871" y="1828800"/>
                <a:ext cx="8915281" cy="4351337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 smtClean="0"/>
                  <a:t>new mean = old mean +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sz="2800" dirty="0" smtClean="0"/>
                  <a:t>(new sample </a:t>
                </a:r>
                <a:r>
                  <a:rPr lang="en-US" sz="2800" dirty="0"/>
                  <a:t>-</a:t>
                </a:r>
                <a:r>
                  <a:rPr lang="en-US" sz="2800" dirty="0" smtClean="0"/>
                  <a:t> old mean)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1" y="1828800"/>
                <a:ext cx="8915281" cy="4351337"/>
              </a:xfrm>
              <a:blipFill rotWithShape="0">
                <a:blip r:embed="rId2"/>
                <a:stretch>
                  <a:fillRect l="-821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e 5"/>
          <p:cNvSpPr/>
          <p:nvPr/>
        </p:nvSpPr>
        <p:spPr>
          <a:xfrm rot="5400000">
            <a:off x="7425266" y="872066"/>
            <a:ext cx="728132" cy="3793066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087659" y="3168549"/>
                <a:ext cx="3471078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𝛻</m:t>
                      </m:r>
                      <m:f>
                        <m:fPr>
                          <m:ctrlPr>
                            <a:rPr lang="mr-IN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mr-IN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mr-IN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sample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28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mean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59" y="3168549"/>
                <a:ext cx="3471078" cy="8066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6298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7759419" cy="4351337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 smtClean="0"/>
                  <a:t>What’s the difference between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r>
                      <a:rPr lang="en-US" sz="3600" b="0" i="1" smtClean="0">
                        <a:latin typeface="Cambria Math" charset="0"/>
                      </a:rPr>
                      <m:t>(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6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r>
                      <a:rPr lang="en-US" sz="3600" b="0" i="1" smtClean="0">
                        <a:latin typeface="Cambria Math" charset="0"/>
                      </a:rPr>
                      <m:t>(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</a:rPr>
                      <m:t>′)</m:t>
                    </m:r>
                  </m:oMath>
                </a14:m>
                <a:r>
                  <a:rPr lang="en-US" sz="3600" dirty="0" smtClean="0"/>
                  <a:t>?</a:t>
                </a: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7759419" cy="4351337"/>
              </a:xfrm>
              <a:blipFill rotWithShape="0">
                <a:blip r:embed="rId2"/>
                <a:stretch>
                  <a:fillRect l="-149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2256313" y="3752726"/>
            <a:ext cx="6764978" cy="2053746"/>
            <a:chOff x="2256313" y="3002766"/>
            <a:chExt cx="6764978" cy="20537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5408771" y="4139433"/>
                  <a:ext cx="46006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latin typeface="Cambria Math" charset="0"/>
                          </a:rPr>
                          <m:t>𝑠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′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8771" y="4139433"/>
                  <a:ext cx="460062" cy="55399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oup 5"/>
            <p:cNvGrpSpPr/>
            <p:nvPr/>
          </p:nvGrpSpPr>
          <p:grpSpPr>
            <a:xfrm>
              <a:off x="2256313" y="3002766"/>
              <a:ext cx="6764978" cy="2053746"/>
              <a:chOff x="2256313" y="3002766"/>
              <a:chExt cx="6764978" cy="2053746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256313" y="3776352"/>
                <a:ext cx="1280160" cy="1280160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7741131" y="3776352"/>
                <a:ext cx="1280160" cy="1280160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" name="Group 4"/>
              <p:cNvGrpSpPr/>
              <p:nvPr/>
            </p:nvGrpSpPr>
            <p:grpSpPr>
              <a:xfrm>
                <a:off x="2720928" y="3002766"/>
                <a:ext cx="5891115" cy="2053746"/>
                <a:chOff x="2720928" y="3002766"/>
                <a:chExt cx="5891115" cy="205374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2720928" y="4139433"/>
                      <a:ext cx="350930" cy="55399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oMath>
                        </m:oMathPara>
                      </a14:m>
                      <a:endParaRPr lang="en-US" sz="3600" dirty="0"/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20928" y="4139433"/>
                      <a:ext cx="350930" cy="553998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" name="Oval 7"/>
                <p:cNvSpPr/>
                <p:nvPr/>
              </p:nvSpPr>
              <p:spPr>
                <a:xfrm>
                  <a:off x="4998722" y="3776352"/>
                  <a:ext cx="1280160" cy="1280160"/>
                </a:xfrm>
                <a:prstGeom prst="ellipse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8150378" y="4139433"/>
                      <a:ext cx="461665" cy="55399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600" b="0" i="1" smtClean="0">
                                <a:latin typeface="Cambria Math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3600" dirty="0"/>
                    </a:p>
                  </p:txBody>
                </p:sp>
              </mc:Choice>
              <mc:Fallback xmlns="">
                <p:sp>
                  <p:nvSpPr>
                    <p:cNvPr id="11" name="TextBox 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50378" y="4139433"/>
                      <a:ext cx="461665" cy="553998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6" name="Curved Connector 15"/>
                <p:cNvCxnSpPr>
                  <a:stCxn id="4" idx="7"/>
                  <a:endCxn id="8" idx="1"/>
                </p:cNvCxnSpPr>
                <p:nvPr/>
              </p:nvCxnSpPr>
              <p:spPr>
                <a:xfrm rot="5400000" flipH="1" flipV="1">
                  <a:off x="4267597" y="3045228"/>
                  <a:ext cx="12700" cy="1837199"/>
                </a:xfrm>
                <a:prstGeom prst="curvedConnector3">
                  <a:avLst>
                    <a:gd name="adj1" fmla="val 3276181"/>
                  </a:avLst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Curved Connector 17"/>
                <p:cNvCxnSpPr>
                  <a:stCxn id="8" idx="7"/>
                  <a:endCxn id="10" idx="1"/>
                </p:cNvCxnSpPr>
                <p:nvPr/>
              </p:nvCxnSpPr>
              <p:spPr>
                <a:xfrm rot="5400000" flipH="1" flipV="1">
                  <a:off x="7010006" y="3045228"/>
                  <a:ext cx="12700" cy="1837199"/>
                </a:xfrm>
                <a:prstGeom prst="curvedConnector3">
                  <a:avLst>
                    <a:gd name="adj1" fmla="val 3276181"/>
                  </a:avLst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TextBox 20"/>
                    <p:cNvSpPr txBox="1"/>
                    <p:nvPr/>
                  </p:nvSpPr>
                  <p:spPr>
                    <a:xfrm>
                      <a:off x="6396057" y="3002766"/>
                      <a:ext cx="461665" cy="55399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600" b="0" i="1" smtClean="0">
                                <a:latin typeface="Cambria Math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3600" dirty="0"/>
                    </a:p>
                  </p:txBody>
                </p:sp>
              </mc:Choice>
              <mc:Fallback xmlns="">
                <p:sp>
                  <p:nvSpPr>
                    <p:cNvPr id="21" name="TextBox 2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96057" y="3002766"/>
                      <a:ext cx="461665" cy="553998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/>
                    <p:cNvSpPr txBox="1"/>
                    <p:nvPr/>
                  </p:nvSpPr>
                  <p:spPr>
                    <a:xfrm>
                      <a:off x="7172107" y="3002766"/>
                      <a:ext cx="461665" cy="55399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600" b="0" i="1" smtClean="0">
                                <a:latin typeface="Cambria Math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3600" dirty="0"/>
                    </a:p>
                  </p:txBody>
                </p:sp>
              </mc:Choice>
              <mc:Fallback xmlns="">
                <p:sp>
                  <p:nvSpPr>
                    <p:cNvPr id="22" name="TextBox 2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72107" y="3002766"/>
                      <a:ext cx="461665" cy="553998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/>
                    <p:cNvSpPr txBox="1"/>
                    <p:nvPr/>
                  </p:nvSpPr>
                  <p:spPr>
                    <a:xfrm>
                      <a:off x="3676342" y="3002766"/>
                      <a:ext cx="461665" cy="55399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600" b="0" i="1" smtClean="0">
                                <a:latin typeface="Cambria Math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en-US" sz="3600" dirty="0"/>
                    </a:p>
                  </p:txBody>
                </p:sp>
              </mc:Choice>
              <mc:Fallback xmlns="">
                <p:sp>
                  <p:nvSpPr>
                    <p:cNvPr id="25" name="TextBox 2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76342" y="3002766"/>
                      <a:ext cx="461665" cy="553998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4537057" y="3002766"/>
                      <a:ext cx="461665" cy="55399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600" b="0" i="1" smtClean="0">
                                <a:latin typeface="Cambria Math" charset="0"/>
                              </a:rPr>
                              <m:t>𝑟</m:t>
                            </m:r>
                            <m:r>
                              <a:rPr lang="en-US" sz="3600" b="0" i="1" smtClean="0">
                                <a:latin typeface="Cambria Math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sz="3600" dirty="0"/>
                    </a:p>
                  </p:txBody>
                </p:sp>
              </mc:Choice>
              <mc:Fallback xmlns="">
                <p:sp>
                  <p:nvSpPr>
                    <p:cNvPr id="26" name="TextBox 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37057" y="3002766"/>
                      <a:ext cx="461665" cy="553998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16544519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7759419" cy="4351337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 smtClean="0"/>
                  <a:t>What’s the difference between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r>
                      <a:rPr lang="en-US" sz="3600" b="0" i="1" smtClean="0">
                        <a:latin typeface="Cambria Math" charset="0"/>
                      </a:rPr>
                      <m:t>(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6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r>
                      <a:rPr lang="en-US" sz="3600" b="0" i="1" smtClean="0">
                        <a:latin typeface="Cambria Math" charset="0"/>
                      </a:rPr>
                      <m:t>(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</a:rPr>
                      <m:t>′)</m:t>
                    </m:r>
                  </m:oMath>
                </a14:m>
                <a:r>
                  <a:rPr lang="en-US" sz="3600" dirty="0" smtClean="0"/>
                  <a:t>?</a:t>
                </a: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7759419" cy="4351337"/>
              </a:xfrm>
              <a:blipFill rotWithShape="0">
                <a:blip r:embed="rId2"/>
                <a:stretch>
                  <a:fillRect l="-149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2256313" y="3752726"/>
            <a:ext cx="6764978" cy="2053746"/>
            <a:chOff x="2256313" y="3002766"/>
            <a:chExt cx="6764978" cy="20537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5408771" y="4139433"/>
                  <a:ext cx="46006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latin typeface="Cambria Math" charset="0"/>
                          </a:rPr>
                          <m:t>𝑠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′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8771" y="4139433"/>
                  <a:ext cx="460062" cy="55399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oup 5"/>
            <p:cNvGrpSpPr/>
            <p:nvPr/>
          </p:nvGrpSpPr>
          <p:grpSpPr>
            <a:xfrm>
              <a:off x="2256313" y="3002766"/>
              <a:ext cx="6764978" cy="2053746"/>
              <a:chOff x="2256313" y="3002766"/>
              <a:chExt cx="6764978" cy="2053746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256313" y="3776352"/>
                <a:ext cx="1280160" cy="1280160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7741131" y="3776352"/>
                <a:ext cx="1280160" cy="1280160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" name="Group 4"/>
              <p:cNvGrpSpPr/>
              <p:nvPr/>
            </p:nvGrpSpPr>
            <p:grpSpPr>
              <a:xfrm>
                <a:off x="2720928" y="3002766"/>
                <a:ext cx="5891115" cy="2053746"/>
                <a:chOff x="2720928" y="3002766"/>
                <a:chExt cx="5891115" cy="205374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2720928" y="4139433"/>
                      <a:ext cx="350930" cy="55399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oMath>
                        </m:oMathPara>
                      </a14:m>
                      <a:endParaRPr lang="en-US" sz="3600" dirty="0"/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20928" y="4139433"/>
                      <a:ext cx="350930" cy="553998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" name="Oval 7"/>
                <p:cNvSpPr/>
                <p:nvPr/>
              </p:nvSpPr>
              <p:spPr>
                <a:xfrm>
                  <a:off x="4998722" y="3776352"/>
                  <a:ext cx="1280160" cy="1280160"/>
                </a:xfrm>
                <a:prstGeom prst="ellipse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8150378" y="4139433"/>
                      <a:ext cx="461665" cy="55399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600" b="0" i="1" smtClean="0">
                                <a:latin typeface="Cambria Math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3600" dirty="0"/>
                    </a:p>
                  </p:txBody>
                </p:sp>
              </mc:Choice>
              <mc:Fallback xmlns="">
                <p:sp>
                  <p:nvSpPr>
                    <p:cNvPr id="11" name="TextBox 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50378" y="4139433"/>
                      <a:ext cx="461665" cy="553998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6" name="Curved Connector 15"/>
                <p:cNvCxnSpPr>
                  <a:stCxn id="4" idx="7"/>
                  <a:endCxn id="8" idx="1"/>
                </p:cNvCxnSpPr>
                <p:nvPr/>
              </p:nvCxnSpPr>
              <p:spPr>
                <a:xfrm rot="5400000" flipH="1" flipV="1">
                  <a:off x="4267597" y="3045228"/>
                  <a:ext cx="12700" cy="1837199"/>
                </a:xfrm>
                <a:prstGeom prst="curvedConnector3">
                  <a:avLst>
                    <a:gd name="adj1" fmla="val 3276181"/>
                  </a:avLst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Curved Connector 17"/>
                <p:cNvCxnSpPr>
                  <a:stCxn id="8" idx="7"/>
                  <a:endCxn id="10" idx="1"/>
                </p:cNvCxnSpPr>
                <p:nvPr/>
              </p:nvCxnSpPr>
              <p:spPr>
                <a:xfrm rot="5400000" flipH="1" flipV="1">
                  <a:off x="7010006" y="3045228"/>
                  <a:ext cx="12700" cy="1837199"/>
                </a:xfrm>
                <a:prstGeom prst="curvedConnector3">
                  <a:avLst>
                    <a:gd name="adj1" fmla="val 3276181"/>
                  </a:avLst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TextBox 20"/>
                    <p:cNvSpPr txBox="1"/>
                    <p:nvPr/>
                  </p:nvSpPr>
                  <p:spPr>
                    <a:xfrm>
                      <a:off x="6396057" y="3002766"/>
                      <a:ext cx="461665" cy="55399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600" b="0" i="1" smtClean="0">
                                <a:latin typeface="Cambria Math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3600" dirty="0"/>
                    </a:p>
                  </p:txBody>
                </p:sp>
              </mc:Choice>
              <mc:Fallback xmlns="">
                <p:sp>
                  <p:nvSpPr>
                    <p:cNvPr id="21" name="TextBox 2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96057" y="3002766"/>
                      <a:ext cx="461665" cy="553998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/>
                    <p:cNvSpPr txBox="1"/>
                    <p:nvPr/>
                  </p:nvSpPr>
                  <p:spPr>
                    <a:xfrm>
                      <a:off x="7172107" y="3002766"/>
                      <a:ext cx="461665" cy="55399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600" b="0" i="1" smtClean="0">
                                <a:latin typeface="Cambria Math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3600" dirty="0"/>
                    </a:p>
                  </p:txBody>
                </p:sp>
              </mc:Choice>
              <mc:Fallback xmlns="">
                <p:sp>
                  <p:nvSpPr>
                    <p:cNvPr id="22" name="TextBox 2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72107" y="3002766"/>
                      <a:ext cx="461665" cy="553998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/>
                    <p:cNvSpPr txBox="1"/>
                    <p:nvPr/>
                  </p:nvSpPr>
                  <p:spPr>
                    <a:xfrm>
                      <a:off x="3676342" y="3002766"/>
                      <a:ext cx="461665" cy="55399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600" b="0" i="1" smtClean="0">
                                <a:latin typeface="Cambria Math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en-US" sz="3600" dirty="0"/>
                    </a:p>
                  </p:txBody>
                </p:sp>
              </mc:Choice>
              <mc:Fallback xmlns="">
                <p:sp>
                  <p:nvSpPr>
                    <p:cNvPr id="25" name="TextBox 2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76342" y="3002766"/>
                      <a:ext cx="461665" cy="553998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4537057" y="3002766"/>
                      <a:ext cx="461665" cy="55399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𝑟</m:t>
                            </m:r>
                            <m: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sz="3600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6" name="TextBox 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37057" y="3002766"/>
                      <a:ext cx="461665" cy="553998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14366094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Bellman equation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d>
                      <m:d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sz="36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𝑟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600" b="0" i="1" smtClean="0">
                        <a:latin typeface="Cambria Math" charset="0"/>
                      </a:rPr>
                      <m:t>+</m:t>
                    </m:r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r>
                      <a:rPr lang="en-US" sz="3600" b="0" i="1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𝑠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6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62054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Bellman equation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d>
                      <m:d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sz="36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𝑟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600" b="0" i="1" smtClean="0">
                        <a:latin typeface="Cambria Math" charset="0"/>
                      </a:rPr>
                      <m:t>+</m:t>
                    </m:r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r>
                      <a:rPr lang="en-US" sz="3600" b="0" i="1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𝑠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6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603500"/>
            <a:ext cx="32512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91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Backgammon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730" y="2361375"/>
            <a:ext cx="6096000" cy="397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22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Bellman equation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d>
                      <m:d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sz="36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𝑟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600" b="0" i="1" smtClean="0">
                        <a:latin typeface="Cambria Math" charset="0"/>
                      </a:rPr>
                      <m:t>+</m:t>
                    </m:r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r>
                      <a:rPr lang="en-US" sz="3600" b="0" i="1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𝑠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6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603500"/>
            <a:ext cx="3251200" cy="40640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2741168" y="2466022"/>
            <a:ext cx="3463914" cy="652407"/>
          </a:xfrm>
          <a:prstGeom prst="wedgeRoundRectCallout">
            <a:avLst>
              <a:gd name="adj1" fmla="val 26863"/>
              <a:gd name="adj2" fmla="val 86354"/>
              <a:gd name="adj3" fmla="val 16667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91968" y="2561392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dynamic programming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843640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Bellman equation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d>
                      <m:d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sz="36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𝑟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600" b="0" i="1" smtClean="0">
                        <a:latin typeface="Cambria Math" charset="0"/>
                      </a:rPr>
                      <m:t>+</m:t>
                    </m:r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r>
                      <a:rPr lang="en-US" sz="3600" b="0" i="1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𝑠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6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603500"/>
            <a:ext cx="3251200" cy="40640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2741168" y="2466022"/>
            <a:ext cx="3463914" cy="652407"/>
          </a:xfrm>
          <a:prstGeom prst="wedgeRoundRectCallout">
            <a:avLst>
              <a:gd name="adj1" fmla="val 26863"/>
              <a:gd name="adj2" fmla="val 86354"/>
              <a:gd name="adj3" fmla="val 16667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91968" y="2561392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dynamic programming</a:t>
            </a:r>
            <a:endParaRPr lang="en-US" sz="2400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5513313" y="4959235"/>
            <a:ext cx="3536049" cy="652407"/>
          </a:xfrm>
          <a:prstGeom prst="wedgeRoundRectCallout">
            <a:avLst>
              <a:gd name="adj1" fmla="val -27290"/>
              <a:gd name="adj2" fmla="val -77164"/>
              <a:gd name="adj3" fmla="val 16667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564114" y="5054605"/>
            <a:ext cx="3485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curse of dimensionality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122290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difference (TD)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8595360" cy="4351337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</a:rPr>
                      <m:t>𝑣</m:t>
                    </m:r>
                    <m:d>
                      <m:dPr>
                        <m:ctrlPr>
                          <a:rPr lang="en-US" sz="36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sz="3600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36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charset="0"/>
                          </a:rPr>
                          <m:t>𝑟</m:t>
                        </m:r>
                      </m:e>
                      <m:sup>
                        <m:r>
                          <a:rPr lang="en-US" sz="36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600" i="1">
                        <a:latin typeface="Cambria Math" charset="0"/>
                      </a:rPr>
                      <m:t>+</m:t>
                    </m:r>
                    <m:r>
                      <a:rPr lang="en-US" sz="3600" i="1">
                        <a:latin typeface="Cambria Math" charset="0"/>
                      </a:rPr>
                      <m:t>𝑣</m:t>
                    </m:r>
                    <m:r>
                      <a:rPr lang="en-US" sz="3600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36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charset="0"/>
                          </a:rPr>
                          <m:t>𝑠</m:t>
                        </m:r>
                      </m:e>
                      <m:sup>
                        <m:r>
                          <a:rPr lang="en-US" sz="36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6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600" dirty="0"/>
                  <a:t> </a:t>
                </a:r>
                <a:endParaRPr lang="en-US" sz="360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charset="0"/>
                          </a:rPr>
                          <m:t>𝑟</m:t>
                        </m:r>
                      </m:e>
                      <m:sup>
                        <m:r>
                          <a:rPr lang="en-US" sz="36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600" i="1">
                        <a:latin typeface="Cambria Math" charset="0"/>
                      </a:rPr>
                      <m:t>+</m:t>
                    </m:r>
                    <m:r>
                      <a:rPr lang="en-US" sz="3600" i="1">
                        <a:latin typeface="Cambria Math" charset="0"/>
                      </a:rPr>
                      <m:t>𝑣</m:t>
                    </m:r>
                    <m:d>
                      <m:dPr>
                        <m:ctrlPr>
                          <a:rPr lang="en-US" sz="3600" i="1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6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latin typeface="Cambria Math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3600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3600" b="0" i="1" smtClean="0">
                        <a:latin typeface="Cambria Math" charset="0"/>
                      </a:rPr>
                      <m:t>−</m:t>
                    </m:r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r>
                      <a:rPr lang="en-US" sz="3600" b="0" i="1" smtClean="0">
                        <a:latin typeface="Cambria Math" charset="0"/>
                      </a:rPr>
                      <m:t>(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8595360" cy="4351337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82102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Q-learning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1871" y="1828800"/>
                <a:ext cx="8879655" cy="4351337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smtClean="0">
                        <a:latin typeface="Cambria Math" charset="0"/>
                      </a:rPr>
                      <m:t>new</m:t>
                    </m:r>
                    <m:r>
                      <m:rPr>
                        <m:nor/>
                      </m:rPr>
                      <a:rPr lang="en-US" sz="2800" b="0" i="0" smtClean="0">
                        <a:latin typeface="Cambria Math" charset="0"/>
                      </a:rPr>
                      <m:t> </m:t>
                    </m:r>
                    <m:r>
                      <a:rPr lang="en-US" sz="2800" b="0" i="1" smtClean="0">
                        <a:latin typeface="Cambria Math" charset="0"/>
                      </a:rPr>
                      <m:t>𝑞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𝑠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</a:rPr>
                      <m:t>𝑞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𝑠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+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  <m:func>
                      <m:funcPr>
                        <m:ctrlPr>
                          <a:rPr lang="mr-IN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mr-IN" sz="28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e>
                        </m:d>
                      </m:e>
                    </m:func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𝑞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1" y="1828800"/>
                <a:ext cx="8879655" cy="4351337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5790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on-policy / off-policy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importance sampling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61386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516" b="-2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with a deep neural network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49735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back to the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516" b="-2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dirty="0" smtClean="0"/>
                  <a:t>parameterize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en-US" sz="3600" dirty="0" smtClean="0"/>
                  <a:t> directly</a:t>
                </a:r>
              </a:p>
              <a:p>
                <a:r>
                  <a:rPr lang="en-US" sz="3600" dirty="0" smtClean="0"/>
                  <a:t>update based on how well it works</a:t>
                </a:r>
              </a:p>
              <a:p>
                <a:r>
                  <a:rPr lang="en-US" sz="3600" dirty="0" smtClean="0"/>
                  <a:t>REINFORCE</a:t>
                </a:r>
              </a:p>
              <a:p>
                <a:pPr lvl="1"/>
                <a:r>
                  <a:rPr lang="en-US" sz="2400" dirty="0"/>
                  <a:t>REward Increment = Nonnegative Factor times Offset Reinforcement times Characteristic Eligibility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348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74903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 gradient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𝛻</m:t>
                    </m:r>
                    <m:r>
                      <m:rPr>
                        <m:sty m:val="p"/>
                      </m:rPr>
                      <a:rPr lang="en-US" sz="3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log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⁡(</m:t>
                    </m:r>
                    <m:r>
                      <a:rPr lang="en-US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d>
                      <m:dPr>
                        <m:ctrlP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e>
                        <m: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e>
                    </m:d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36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91240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actor-critic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7996428" cy="4351337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en-US" sz="3600" dirty="0" smtClean="0"/>
                  <a:t> is the actor</a:t>
                </a:r>
              </a:p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3600" dirty="0" smtClean="0"/>
                  <a:t> is the critic</a:t>
                </a:r>
              </a:p>
              <a:p>
                <a:r>
                  <a:rPr lang="en-US" sz="3400" dirty="0"/>
                  <a:t>t</a:t>
                </a:r>
                <a:r>
                  <a:rPr lang="en-US" sz="3400" dirty="0" smtClean="0"/>
                  <a:t>rain</a:t>
                </a:r>
                <a14:m>
                  <m:oMath xmlns:m="http://schemas.openxmlformats.org/officeDocument/2006/math">
                    <m:r>
                      <a:rPr lang="en-US" sz="3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en-US" sz="3400" dirty="0" smtClean="0"/>
                  <a:t> by policy gradient to encourage actions that work out better than </a:t>
                </a:r>
                <a14:m>
                  <m:oMath xmlns:m="http://schemas.openxmlformats.org/officeDocument/2006/math">
                    <m:r>
                      <a:rPr lang="en-US" sz="3400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3400" dirty="0" smtClean="0"/>
                  <a:t> expected</a:t>
                </a:r>
                <a:endParaRPr lang="en-US" sz="3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7996428" cy="4351337"/>
              </a:xfrm>
              <a:blipFill rotWithShape="0">
                <a:blip r:embed="rId2"/>
                <a:stretch>
                  <a:fillRect l="-1296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22965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pplications: how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359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Atari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1971276"/>
            <a:ext cx="3802575" cy="24610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86"/>
          <a:stretch/>
        </p:blipFill>
        <p:spPr>
          <a:xfrm>
            <a:off x="3783125" y="3201786"/>
            <a:ext cx="3270818" cy="24609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184" y="4132584"/>
            <a:ext cx="3738263" cy="246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951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Backgammon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730" y="2361375"/>
            <a:ext cx="6096000" cy="397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839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TD-Gammon (1992)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271" y="518160"/>
            <a:ext cx="2833660" cy="1846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261872" y="1828800"/>
                <a:ext cx="8595360" cy="4351337"/>
              </a:xfrm>
              <a:prstGeom prst="rect">
                <a:avLst/>
              </a:prstGeom>
            </p:spPr>
            <p:txBody>
              <a:bodyPr/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800" kern="1200" spc="1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sz="3200" dirty="0" smtClean="0"/>
                  <a:t> is custom features</a:t>
                </a:r>
                <a:endParaRPr lang="en-US" sz="3200" dirty="0"/>
              </a:p>
              <a:p>
                <a14:m>
                  <m:oMath xmlns:m="http://schemas.openxmlformats.org/officeDocument/2006/math">
                    <m:r>
                      <a:rPr lang="en-US" sz="320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3200" dirty="0" smtClean="0"/>
                  <a:t> with shallow neural net</a:t>
                </a:r>
              </a:p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sz="3200" dirty="0" smtClean="0"/>
                  <a:t> is 1 for a win, 0 otherwise</a:t>
                </a:r>
              </a:p>
              <a:p>
                <a:r>
                  <a:rPr lang="en-US" sz="3200" dirty="0" smtClean="0"/>
                  <a:t>TD(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sz="3200" dirty="0" smtClean="0"/>
                  <a:t>)</a:t>
                </a:r>
              </a:p>
              <a:p>
                <a:pPr lvl="1"/>
                <a:r>
                  <a:rPr lang="en-US" sz="2800" dirty="0" smtClean="0"/>
                  <a:t>eligibility traces</a:t>
                </a:r>
              </a:p>
              <a:p>
                <a:r>
                  <a:rPr lang="en-US" sz="3200" dirty="0" smtClean="0"/>
                  <a:t>self-play</a:t>
                </a:r>
              </a:p>
              <a:p>
                <a:r>
                  <a:rPr lang="en-US" sz="3200" dirty="0" smtClean="0"/>
                  <a:t>shallow forward search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1828800"/>
                <a:ext cx="8595360" cy="4351337"/>
              </a:xfrm>
              <a:prstGeom prst="rect">
                <a:avLst/>
              </a:prstGeom>
              <a:blipFill rotWithShape="0">
                <a:blip r:embed="rId3"/>
                <a:stretch>
                  <a:fillRect l="-1064" t="-2521" b="-4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47724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Atari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1971276"/>
            <a:ext cx="3802575" cy="24610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86"/>
          <a:stretch/>
        </p:blipFill>
        <p:spPr>
          <a:xfrm>
            <a:off x="3783125" y="3201786"/>
            <a:ext cx="3270818" cy="24609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184" y="4132584"/>
            <a:ext cx="3738263" cy="246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181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DQN (2015)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654800" y="646652"/>
            <a:ext cx="3896380" cy="2089340"/>
            <a:chOff x="914399" y="1971276"/>
            <a:chExt cx="9569048" cy="462233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399" y="1971276"/>
              <a:ext cx="3802575" cy="246102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86"/>
            <a:stretch/>
          </p:blipFill>
          <p:spPr>
            <a:xfrm>
              <a:off x="3783125" y="3201786"/>
              <a:ext cx="3270818" cy="246094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5184" y="4132584"/>
              <a:ext cx="3738263" cy="246102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1261872" y="1828800"/>
                <a:ext cx="8595360" cy="4351337"/>
              </a:xfrm>
              <a:prstGeom prst="rect">
                <a:avLst/>
              </a:prstGeom>
            </p:spPr>
            <p:txBody>
              <a:bodyPr/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800" kern="1200" spc="1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sz="2400" dirty="0" smtClean="0"/>
                  <a:t> is four frames of video</a:t>
                </a:r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𝑞</m:t>
                    </m:r>
                  </m:oMath>
                </a14:m>
                <a:r>
                  <a:rPr lang="en-US" sz="2400" dirty="0" smtClean="0"/>
                  <a:t> with deep convolutional neural net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sz="2400" dirty="0" smtClean="0"/>
                  <a:t> is 1 if score increases, -1 if decreases, 0 otherwise</a:t>
                </a:r>
              </a:p>
              <a:p>
                <a:r>
                  <a:rPr lang="en-US" sz="2400" dirty="0" smtClean="0"/>
                  <a:t>Q-learning</a:t>
                </a:r>
              </a:p>
              <a:p>
                <a:pPr lvl="1"/>
                <a:r>
                  <a:rPr lang="en-US" sz="2000" dirty="0" smtClean="0"/>
                  <a:t>usually-frozen target network</a:t>
                </a:r>
              </a:p>
              <a:p>
                <a:pPr lvl="1"/>
                <a:r>
                  <a:rPr lang="en-US" sz="2000" dirty="0" smtClean="0"/>
                  <a:t>clipping update size etc.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 sz="2400" dirty="0" smtClean="0"/>
                  <a:t>-greedy</a:t>
                </a:r>
              </a:p>
              <a:p>
                <a:r>
                  <a:rPr lang="en-US" sz="2400" dirty="0" smtClean="0"/>
                  <a:t>experience replay</a:t>
                </a: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1828800"/>
                <a:ext cx="8595360" cy="4351337"/>
              </a:xfrm>
              <a:prstGeom prst="rect">
                <a:avLst/>
              </a:prstGeom>
              <a:blipFill rotWithShape="0">
                <a:blip r:embed="rId5"/>
                <a:stretch>
                  <a:fillRect l="-4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787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Tetris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857" y="2177143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445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(2006)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785" y="591391"/>
            <a:ext cx="2023753" cy="20237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1261872" y="1828800"/>
                <a:ext cx="8595360" cy="4351337"/>
              </a:xfrm>
              <a:prstGeom prst="rect">
                <a:avLst/>
              </a:prstGeom>
            </p:spPr>
            <p:txBody>
              <a:bodyPr/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800" kern="1200" spc="1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sz="3600" dirty="0" smtClean="0"/>
                  <a:t> is custom features</a:t>
                </a:r>
                <a:endParaRPr lang="en-US" sz="3600" dirty="0"/>
              </a:p>
              <a:p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en-US" sz="3600" dirty="0" smtClean="0"/>
                  <a:t> has a simple parameterization</a:t>
                </a:r>
              </a:p>
              <a:p>
                <a:r>
                  <a:rPr lang="en-US" sz="3600" dirty="0" smtClean="0"/>
                  <a:t>evaluate by final score</a:t>
                </a:r>
              </a:p>
              <a:p>
                <a:r>
                  <a:rPr lang="en-US" sz="3600" dirty="0" smtClean="0"/>
                  <a:t>cross-entropy method</a:t>
                </a: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1828800"/>
                <a:ext cx="8595360" cy="4351337"/>
              </a:xfrm>
              <a:prstGeom prst="rect">
                <a:avLst/>
              </a:prstGeom>
              <a:blipFill rotWithShape="0">
                <a:blip r:embed="rId3"/>
                <a:stretch>
                  <a:fillRect l="-1348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4979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840" y="2018804"/>
            <a:ext cx="7841673" cy="441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5940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AlphaGo (2016)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174" y="522514"/>
            <a:ext cx="3175988" cy="178649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1261872" y="1828800"/>
                <a:ext cx="8595360" cy="4351337"/>
              </a:xfrm>
              <a:prstGeom prst="rect">
                <a:avLst/>
              </a:prstGeom>
            </p:spPr>
            <p:txBody>
              <a:bodyPr/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800" kern="1200" spc="1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sz="2000" dirty="0" smtClean="0"/>
                  <a:t> is custom features over geometry</a:t>
                </a:r>
              </a:p>
              <a:p>
                <a:pPr lvl="1"/>
                <a:r>
                  <a:rPr lang="en-US" sz="1800" dirty="0" smtClean="0"/>
                  <a:t>big and small variants</a:t>
                </a:r>
                <a:endParaRPr lang="en-US" sz="1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𝑆𝐿</m:t>
                        </m:r>
                      </m:sub>
                    </m:sSub>
                  </m:oMath>
                </a14:m>
                <a:r>
                  <a:rPr lang="en-US" sz="2000" dirty="0" smtClean="0"/>
                  <a:t> with deep convolutional neural net, supervised training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𝑟𝑜𝑙𝑙𝑜𝑢𝑡</m:t>
                        </m:r>
                      </m:sub>
                    </m:sSub>
                  </m:oMath>
                </a14:m>
                <a:r>
                  <a:rPr lang="en-US" sz="2000" dirty="0" smtClean="0"/>
                  <a:t> with smaller convolutional neural net, supervised training</a:t>
                </a: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sz="2000" dirty="0"/>
                  <a:t> is 1 </a:t>
                </a:r>
                <a:r>
                  <a:rPr lang="en-US" sz="2000" dirty="0" smtClean="0"/>
                  <a:t>for a win, -1 for a loss, 0 otherwise</a:t>
                </a:r>
                <a:endParaRPr lang="en-US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𝑅𝐿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𝑆𝐿</m:t>
                        </m:r>
                      </m:sub>
                    </m:sSub>
                  </m:oMath>
                </a14:m>
                <a:r>
                  <a:rPr lang="en-US" sz="2000" dirty="0" smtClean="0"/>
                  <a:t> refined with policy gradient peer-play reinforcement learning</a:t>
                </a:r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2000" dirty="0" smtClean="0"/>
                  <a:t> with deep convolutional neural net, trained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𝑅𝐿</m:t>
                        </m:r>
                      </m:sub>
                    </m:sSub>
                  </m:oMath>
                </a14:m>
                <a:r>
                  <a:rPr lang="en-US" sz="2000" dirty="0" smtClean="0"/>
                  <a:t> games</a:t>
                </a:r>
              </a:p>
              <a:p>
                <a:r>
                  <a:rPr lang="en-US" sz="2000" dirty="0" smtClean="0"/>
                  <a:t>asynchronous policy and value Monte Carlo tree search</a:t>
                </a:r>
              </a:p>
              <a:p>
                <a:pPr lvl="1"/>
                <a:r>
                  <a:rPr lang="en-US" sz="1800" dirty="0" smtClean="0"/>
                  <a:t>expand tree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𝑆𝐿</m:t>
                        </m:r>
                      </m:sub>
                    </m:sSub>
                  </m:oMath>
                </a14:m>
                <a:endParaRPr lang="en-US" sz="1800" dirty="0" smtClean="0"/>
              </a:p>
              <a:p>
                <a:pPr lvl="1"/>
                <a:r>
                  <a:rPr lang="en-US" sz="1800" dirty="0" smtClean="0"/>
                  <a:t>evaluate positions with blend of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18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𝑟𝑜𝑙𝑙𝑜𝑢𝑡</m:t>
                        </m:r>
                      </m:sub>
                    </m:sSub>
                  </m:oMath>
                </a14:m>
                <a:r>
                  <a:rPr lang="en-US" sz="1800" dirty="0" smtClean="0"/>
                  <a:t> rollouts</a:t>
                </a:r>
              </a:p>
            </p:txBody>
          </p:sp>
        </mc:Choice>
        <mc:Fallback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1828800"/>
                <a:ext cx="8595360" cy="4351337"/>
              </a:xfrm>
              <a:prstGeom prst="rect">
                <a:avLst/>
              </a:prstGeom>
              <a:blipFill rotWithShape="0">
                <a:blip r:embed="rId3"/>
                <a:stretch>
                  <a:fillRect l="-284" t="-1120" b="-7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xplosion 2 2"/>
          <p:cNvSpPr/>
          <p:nvPr/>
        </p:nvSpPr>
        <p:spPr>
          <a:xfrm>
            <a:off x="9620165" y="3380972"/>
            <a:ext cx="2120900" cy="1727200"/>
          </a:xfrm>
          <a:prstGeom prst="irregularSeal2">
            <a:avLst/>
          </a:prstGeom>
          <a:solidFill>
            <a:srgbClr val="FFFF00"/>
          </a:solidFill>
          <a:ln w="1397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4 nets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008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AlphaGo Zero (2017)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174" y="522514"/>
            <a:ext cx="3175988" cy="17864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261872" y="1828800"/>
                <a:ext cx="8760902" cy="4351337"/>
              </a:xfrm>
              <a:prstGeom prst="rect">
                <a:avLst/>
              </a:prstGeom>
            </p:spPr>
            <p:txBody>
              <a:bodyPr/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800" kern="1200" spc="1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sz="2000" dirty="0" smtClean="0"/>
                  <a:t> is simple features over time and geometry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𝑣</m:t>
                    </m:r>
                  </m:oMath>
                </a14:m>
                <a:r>
                  <a:rPr lang="en-US" sz="2000" dirty="0" smtClean="0"/>
                  <a:t> with deep residual convolutional neural net</a:t>
                </a: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sz="2000" dirty="0"/>
                  <a:t> is 1 </a:t>
                </a:r>
                <a:r>
                  <a:rPr lang="en-US" sz="2000" dirty="0" smtClean="0"/>
                  <a:t>for a win, -1 for a loss, 0 otherwise</a:t>
                </a:r>
              </a:p>
              <a:p>
                <a:r>
                  <a:rPr lang="en-US" sz="2000" dirty="0" smtClean="0"/>
                  <a:t>Monte Carlo tree search for self-play training and play</a:t>
                </a:r>
                <a:endParaRPr lang="en-US" sz="2000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1828800"/>
                <a:ext cx="8760902" cy="4351337"/>
              </a:xfrm>
              <a:prstGeom prst="rect">
                <a:avLst/>
              </a:prstGeom>
              <a:blipFill rotWithShape="0">
                <a:blip r:embed="rId3"/>
                <a:stretch>
                  <a:fillRect l="-278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xplosion 2 4"/>
          <p:cNvSpPr/>
          <p:nvPr/>
        </p:nvSpPr>
        <p:spPr>
          <a:xfrm>
            <a:off x="8833612" y="2763287"/>
            <a:ext cx="2120900" cy="1727200"/>
          </a:xfrm>
          <a:prstGeom prst="irregularSeal2">
            <a:avLst/>
          </a:prstGeom>
          <a:solidFill>
            <a:srgbClr val="FFFF00"/>
          </a:solidFill>
          <a:ln w="1397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1</a:t>
            </a:r>
            <a:r>
              <a:rPr lang="en-US" sz="2000" b="1" dirty="0" smtClean="0">
                <a:solidFill>
                  <a:schemeClr val="tx1"/>
                </a:solidFill>
              </a:rPr>
              <a:t> net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5222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onward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574273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8477</TotalTime>
  <Words>2360</Words>
  <Application>Microsoft Macintosh PowerPoint</Application>
  <PresentationFormat>Widescreen</PresentationFormat>
  <Paragraphs>531</Paragraphs>
  <Slides>114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21" baseType="lpstr">
      <vt:lpstr>Calibri</vt:lpstr>
      <vt:lpstr>Cambria Math</vt:lpstr>
      <vt:lpstr>Century Schoolbook</vt:lpstr>
      <vt:lpstr>Mangal</vt:lpstr>
      <vt:lpstr>Wingdings 2</vt:lpstr>
      <vt:lpstr>Arial</vt:lpstr>
      <vt:lpstr>View</vt:lpstr>
      <vt:lpstr>Deep Reinforcement Learning</vt:lpstr>
      <vt:lpstr>Aaron Schumacher</vt:lpstr>
      <vt:lpstr>PowerPoint Presentation</vt:lpstr>
      <vt:lpstr>PowerPoint Presentation</vt:lpstr>
      <vt:lpstr>PowerPoint Presentation</vt:lpstr>
      <vt:lpstr>Plan</vt:lpstr>
      <vt:lpstr>applications: what</vt:lpstr>
      <vt:lpstr>Backgammon</vt:lpstr>
      <vt:lpstr>Atari</vt:lpstr>
      <vt:lpstr>Tetris</vt:lpstr>
      <vt:lpstr>Go</vt:lpstr>
      <vt:lpstr>theory</vt:lpstr>
      <vt:lpstr>Yann LeCun’s cake</vt:lpstr>
      <vt:lpstr>unsupervised learning</vt:lpstr>
      <vt:lpstr>state s</vt:lpstr>
      <vt:lpstr>unsupervised (?) learning</vt:lpstr>
      <vt:lpstr>deep unsupervised learning</vt:lpstr>
      <vt:lpstr>supervised learning</vt:lpstr>
      <vt:lpstr>action a</vt:lpstr>
      <vt:lpstr>supervised learning</vt:lpstr>
      <vt:lpstr>deep supervised learning</vt:lpstr>
      <vt:lpstr>reinforcement learning</vt:lpstr>
      <vt:lpstr>reward r</vt:lpstr>
      <vt:lpstr>optimal control / reinforcement learning</vt:lpstr>
      <vt:lpstr>r,s→a</vt:lpstr>
      <vt:lpstr>⏰</vt:lpstr>
      <vt:lpstr>r′,s′→a′</vt:lpstr>
      <vt:lpstr>⏰</vt:lpstr>
      <vt:lpstr>PowerPoint Presentation</vt:lpstr>
      <vt:lpstr>reinforcement learning</vt:lpstr>
      <vt:lpstr>Question</vt:lpstr>
      <vt:lpstr>supervised as reinforcement?</vt:lpstr>
      <vt:lpstr>Question</vt:lpstr>
      <vt:lpstr>reinforcement learning</vt:lpstr>
      <vt:lpstr>deep reinforcement learning</vt:lpstr>
      <vt:lpstr>Markov property</vt:lpstr>
      <vt:lpstr>PowerPoint Presentation</vt:lpstr>
      <vt:lpstr>usual RL problem elaboration</vt:lpstr>
      <vt:lpstr>policy π</vt:lpstr>
      <vt:lpstr>return</vt:lpstr>
      <vt:lpstr>PowerPoint Presentation</vt:lpstr>
      <vt:lpstr>Question</vt:lpstr>
      <vt:lpstr>negative reward at each time step</vt:lpstr>
      <vt:lpstr>discounted rewards</vt:lpstr>
      <vt:lpstr>average rate of reward</vt:lpstr>
      <vt:lpstr>value functions</vt:lpstr>
      <vt:lpstr>Question</vt:lpstr>
      <vt:lpstr>trick question?</vt:lpstr>
      <vt:lpstr>value functions</vt:lpstr>
      <vt:lpstr>environment dynamics</vt:lpstr>
      <vt:lpstr>PowerPoint Presentation</vt:lpstr>
      <vt:lpstr>model</vt:lpstr>
      <vt:lpstr>learning and acting</vt:lpstr>
      <vt:lpstr>learn model of dynamics</vt:lpstr>
      <vt:lpstr>learn value function(s) with planning</vt:lpstr>
      <vt:lpstr>planning</vt:lpstr>
      <vt:lpstr>planning</vt:lpstr>
      <vt:lpstr>planning</vt:lpstr>
      <vt:lpstr>planning</vt:lpstr>
      <vt:lpstr>planning</vt:lpstr>
      <vt:lpstr>planning</vt:lpstr>
      <vt:lpstr>planning</vt:lpstr>
      <vt:lpstr>connections:</vt:lpstr>
      <vt:lpstr>roll-outs</vt:lpstr>
      <vt:lpstr>roll-outs</vt:lpstr>
      <vt:lpstr>everything can be stochastic</vt:lpstr>
      <vt:lpstr>stochastic s′</vt:lpstr>
      <vt:lpstr>stochastic r′</vt:lpstr>
      <vt:lpstr>exploration vs. exploitation</vt:lpstr>
      <vt:lpstr>Question</vt:lpstr>
      <vt:lpstr>Question</vt:lpstr>
      <vt:lpstr>model-free: Monte Carlo returns</vt:lpstr>
      <vt:lpstr>non-stationarity</vt:lpstr>
      <vt:lpstr>moving average</vt:lpstr>
      <vt:lpstr>moving average</vt:lpstr>
      <vt:lpstr>Question</vt:lpstr>
      <vt:lpstr>Question</vt:lpstr>
      <vt:lpstr>Bellman equation</vt:lpstr>
      <vt:lpstr>Bellman equation</vt:lpstr>
      <vt:lpstr>Bellman equation</vt:lpstr>
      <vt:lpstr>Bellman equation</vt:lpstr>
      <vt:lpstr>temporal difference (TD)</vt:lpstr>
      <vt:lpstr>Q-learning</vt:lpstr>
      <vt:lpstr>on-policy / off-policy</vt:lpstr>
      <vt:lpstr>estimate v, q</vt:lpstr>
      <vt:lpstr>back to the π</vt:lpstr>
      <vt:lpstr>policy gradient</vt:lpstr>
      <vt:lpstr>actor-critic</vt:lpstr>
      <vt:lpstr>applications: how</vt:lpstr>
      <vt:lpstr>Backgammon</vt:lpstr>
      <vt:lpstr>TD-Gammon (1992)</vt:lpstr>
      <vt:lpstr>Atari</vt:lpstr>
      <vt:lpstr>DQN (2015)</vt:lpstr>
      <vt:lpstr>Tetris</vt:lpstr>
      <vt:lpstr>evolution (2006)</vt:lpstr>
      <vt:lpstr>Go</vt:lpstr>
      <vt:lpstr>AlphaGo (2016)</vt:lpstr>
      <vt:lpstr>AlphaGo Zero (2017)</vt:lpstr>
      <vt:lpstr>onward</vt:lpstr>
      <vt:lpstr>Neural Architecture Search (NAS)</vt:lpstr>
      <vt:lpstr>language</vt:lpstr>
      <vt:lpstr>PowerPoint Presentation</vt:lpstr>
      <vt:lpstr>PowerPoint Presentation</vt:lpstr>
      <vt:lpstr>robot control</vt:lpstr>
      <vt:lpstr>self-driving cars</vt:lpstr>
      <vt:lpstr>DotA 2</vt:lpstr>
      <vt:lpstr>conclusion</vt:lpstr>
      <vt:lpstr>PowerPoint Presentation</vt:lpstr>
      <vt:lpstr>reinforcement learning</vt:lpstr>
      <vt:lpstr>the lure and limits of RL</vt:lpstr>
      <vt:lpstr>network architectures for deep RL</vt:lpstr>
      <vt:lpstr>Question</vt:lpstr>
      <vt:lpstr>Thank you!</vt:lpstr>
      <vt:lpstr>further resources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Schumacher</dc:creator>
  <cp:lastModifiedBy>Aaron Schumacher</cp:lastModifiedBy>
  <cp:revision>193</cp:revision>
  <cp:lastPrinted>2017-10-25T19:15:30Z</cp:lastPrinted>
  <dcterms:created xsi:type="dcterms:W3CDTF">2017-10-10T17:43:43Z</dcterms:created>
  <dcterms:modified xsi:type="dcterms:W3CDTF">2017-11-11T22:16:12Z</dcterms:modified>
</cp:coreProperties>
</file>